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6804" y="789178"/>
            <a:ext cx="7197725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444" y="1456602"/>
            <a:ext cx="7085965" cy="3686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2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.png"/><Relationship Id="rId7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1.jpg"/><Relationship Id="rId5" Type="http://schemas.openxmlformats.org/officeDocument/2006/relationships/image" Target="../media/image8.png"/><Relationship Id="rId10" Type="http://schemas.openxmlformats.org/officeDocument/2006/relationships/image" Target="../media/image60.jpg"/><Relationship Id="rId4" Type="http://schemas.openxmlformats.org/officeDocument/2006/relationships/image" Target="../media/image3.png"/><Relationship Id="rId9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2.png"/><Relationship Id="rId7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2.png"/><Relationship Id="rId7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72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7.png"/><Relationship Id="rId5" Type="http://schemas.openxmlformats.org/officeDocument/2006/relationships/image" Target="../media/image8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88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3.png"/><Relationship Id="rId5" Type="http://schemas.openxmlformats.org/officeDocument/2006/relationships/image" Target="../media/image8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3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104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94232" y="2144267"/>
            <a:ext cx="68199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8716" y="5275275"/>
            <a:ext cx="761174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 marR="5080" indent="-415290">
              <a:lnSpc>
                <a:spcPct val="120000"/>
              </a:lnSpc>
              <a:spcBef>
                <a:spcPts val="100"/>
              </a:spcBef>
            </a:pP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Molecular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orbital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theory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its application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r>
              <a:rPr sz="2400" spc="-2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homo  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(H2 </a:t>
            </a:r>
            <a:r>
              <a:rPr sz="2400" spc="-114" dirty="0">
                <a:solidFill>
                  <a:srgbClr val="FFFFFF"/>
                </a:solidFill>
                <a:latin typeface="Georgia"/>
                <a:cs typeface="Georgia"/>
              </a:rPr>
              <a:t>N2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&amp;O2) and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hetero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(HF,NO)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diatomic</a:t>
            </a:r>
            <a:r>
              <a:rPr sz="2400" spc="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molecules.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3129" y="646557"/>
            <a:ext cx="748284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127115" algn="l"/>
              </a:tabLst>
            </a:pPr>
            <a:r>
              <a:rPr sz="5000" spc="-10" dirty="0"/>
              <a:t>Predicting </a:t>
            </a:r>
            <a:r>
              <a:rPr sz="5000" spc="-5" dirty="0"/>
              <a:t>Stability:</a:t>
            </a:r>
            <a:r>
              <a:rPr sz="5000" spc="-15" dirty="0"/>
              <a:t> </a:t>
            </a:r>
            <a:r>
              <a:rPr sz="5000" spc="5" dirty="0"/>
              <a:t>H</a:t>
            </a:r>
            <a:r>
              <a:rPr sz="4950" spc="7" baseline="-21043" dirty="0"/>
              <a:t>2</a:t>
            </a:r>
            <a:r>
              <a:rPr sz="4950" spc="7" baseline="25252" dirty="0"/>
              <a:t>+	</a:t>
            </a:r>
            <a:r>
              <a:rPr sz="5000" dirty="0"/>
              <a:t>&amp;</a:t>
            </a:r>
            <a:r>
              <a:rPr sz="5000" spc="-85" dirty="0"/>
              <a:t> </a:t>
            </a:r>
            <a:r>
              <a:rPr sz="5000" spc="10" dirty="0"/>
              <a:t>H</a:t>
            </a:r>
            <a:r>
              <a:rPr sz="4950" spc="15" baseline="-21043" dirty="0"/>
              <a:t>2</a:t>
            </a:r>
            <a:r>
              <a:rPr sz="4950" spc="15" baseline="25252" dirty="0"/>
              <a:t>-</a:t>
            </a:r>
            <a:endParaRPr sz="4950" baseline="25252"/>
          </a:p>
        </p:txBody>
      </p:sp>
      <p:grpSp>
        <p:nvGrpSpPr>
          <p:cNvPr id="9" name="object 9"/>
          <p:cNvGrpSpPr/>
          <p:nvPr/>
        </p:nvGrpSpPr>
        <p:grpSpPr>
          <a:xfrm>
            <a:off x="976757" y="2805557"/>
            <a:ext cx="1629410" cy="2315210"/>
            <a:chOff x="976757" y="2805557"/>
            <a:chExt cx="1629410" cy="2315210"/>
          </a:xfrm>
        </p:grpSpPr>
        <p:sp>
          <p:nvSpPr>
            <p:cNvPr id="10" name="object 10"/>
            <p:cNvSpPr/>
            <p:nvPr/>
          </p:nvSpPr>
          <p:spPr>
            <a:xfrm>
              <a:off x="1524762" y="2820162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1362" y="2998470"/>
              <a:ext cx="508000" cy="965200"/>
            </a:xfrm>
            <a:custGeom>
              <a:avLst/>
              <a:gdLst/>
              <a:ahLst/>
              <a:cxnLst/>
              <a:rect l="l" t="t" r="r" b="b"/>
              <a:pathLst>
                <a:path w="508000" h="965200">
                  <a:moveTo>
                    <a:pt x="0" y="964691"/>
                  </a:moveTo>
                  <a:lnTo>
                    <a:pt x="507491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762" y="4725161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3728" y="4725161"/>
              <a:ext cx="86995" cy="304800"/>
            </a:xfrm>
            <a:custGeom>
              <a:avLst/>
              <a:gdLst/>
              <a:ahLst/>
              <a:cxnLst/>
              <a:rect l="l" t="t" r="r" b="b"/>
              <a:pathLst>
                <a:path w="86994" h="3048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72389"/>
                  </a:lnTo>
                  <a:close/>
                </a:path>
                <a:path w="86994" h="304800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4" h="3048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1362" y="2972562"/>
              <a:ext cx="1600200" cy="1981200"/>
            </a:xfrm>
            <a:custGeom>
              <a:avLst/>
              <a:gdLst/>
              <a:ahLst/>
              <a:cxnLst/>
              <a:rect l="l" t="t" r="r" b="b"/>
              <a:pathLst>
                <a:path w="1600200" h="1981200">
                  <a:moveTo>
                    <a:pt x="0" y="990600"/>
                  </a:moveTo>
                  <a:lnTo>
                    <a:pt x="533400" y="1981200"/>
                  </a:lnTo>
                </a:path>
                <a:path w="1600200" h="1981200">
                  <a:moveTo>
                    <a:pt x="990600" y="0"/>
                  </a:moveTo>
                  <a:lnTo>
                    <a:pt x="1600200" y="1066800"/>
                  </a:lnTo>
                </a:path>
                <a:path w="1600200" h="1981200">
                  <a:moveTo>
                    <a:pt x="990600" y="1905000"/>
                  </a:moveTo>
                  <a:lnTo>
                    <a:pt x="1600200" y="99060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4752" y="3171444"/>
              <a:ext cx="445008" cy="513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1912" y="3171444"/>
              <a:ext cx="420624" cy="513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76197" y="3230702"/>
            <a:ext cx="277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dirty="0"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8723" y="3796157"/>
            <a:ext cx="1487805" cy="1793875"/>
            <a:chOff x="458723" y="3796157"/>
            <a:chExt cx="1487805" cy="1793875"/>
          </a:xfrm>
        </p:grpSpPr>
        <p:sp>
          <p:nvSpPr>
            <p:cNvPr id="19" name="object 19"/>
            <p:cNvSpPr/>
            <p:nvPr/>
          </p:nvSpPr>
          <p:spPr>
            <a:xfrm>
              <a:off x="1501140" y="5076444"/>
              <a:ext cx="445008" cy="513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4161" y="3810762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127" y="3810762"/>
              <a:ext cx="86995" cy="304800"/>
            </a:xfrm>
            <a:custGeom>
              <a:avLst/>
              <a:gdLst/>
              <a:ahLst/>
              <a:cxnLst/>
              <a:rect l="l" t="t" r="r" b="b"/>
              <a:pathLst>
                <a:path w="86995" h="3048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72389"/>
                  </a:lnTo>
                  <a:close/>
                </a:path>
                <a:path w="86995" h="304800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89"/>
                  </a:lnTo>
                  <a:lnTo>
                    <a:pt x="79628" y="72389"/>
                  </a:lnTo>
                  <a:lnTo>
                    <a:pt x="43434" y="0"/>
                  </a:lnTo>
                  <a:close/>
                </a:path>
                <a:path w="86995" h="304800">
                  <a:moveTo>
                    <a:pt x="79628" y="72389"/>
                  </a:moveTo>
                  <a:lnTo>
                    <a:pt x="57912" y="72389"/>
                  </a:lnTo>
                  <a:lnTo>
                    <a:pt x="57912" y="86868"/>
                  </a:lnTo>
                  <a:lnTo>
                    <a:pt x="86867" y="86868"/>
                  </a:lnTo>
                  <a:lnTo>
                    <a:pt x="79628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8723" y="4238244"/>
              <a:ext cx="548640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9889" y="4295013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6784" y="4771644"/>
            <a:ext cx="1120140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7340" y="4828794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AO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67383" y="3796157"/>
            <a:ext cx="2263140" cy="2174875"/>
            <a:chOff x="1167383" y="3796157"/>
            <a:chExt cx="2263140" cy="2174875"/>
          </a:xfrm>
        </p:grpSpPr>
        <p:sp>
          <p:nvSpPr>
            <p:cNvPr id="27" name="object 27"/>
            <p:cNvSpPr/>
            <p:nvPr/>
          </p:nvSpPr>
          <p:spPr>
            <a:xfrm>
              <a:off x="2591561" y="3810762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6123" y="4238244"/>
              <a:ext cx="548639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0383" y="4695444"/>
              <a:ext cx="1120140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7383" y="5457444"/>
              <a:ext cx="1158240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63495" y="5609844"/>
              <a:ext cx="301751" cy="353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48839" y="5484876"/>
              <a:ext cx="304800" cy="353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72794" y="5033060"/>
            <a:ext cx="1101090" cy="7816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R="210185" algn="ctr">
              <a:lnSpc>
                <a:spcPct val="100000"/>
              </a:lnSpc>
              <a:spcBef>
                <a:spcPts val="915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815"/>
              </a:spcBef>
            </a:pPr>
            <a:r>
              <a:rPr sz="1800" dirty="0">
                <a:latin typeface="Arial"/>
                <a:cs typeface="Arial"/>
              </a:rPr>
              <a:t>MO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7" baseline="25462" dirty="0">
                <a:latin typeface="Arial"/>
                <a:cs typeface="Arial"/>
              </a:rPr>
              <a:t>+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14600" y="2438400"/>
            <a:ext cx="1981200" cy="12816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593975" y="2465959"/>
            <a:ext cx="1129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bond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1/2(1-0)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19983" y="3323844"/>
            <a:ext cx="1736089" cy="513715"/>
            <a:chOff x="2919983" y="3323844"/>
            <a:chExt cx="1736089" cy="513715"/>
          </a:xfrm>
        </p:grpSpPr>
        <p:sp>
          <p:nvSpPr>
            <p:cNvPr id="37" name="object 37"/>
            <p:cNvSpPr/>
            <p:nvPr/>
          </p:nvSpPr>
          <p:spPr>
            <a:xfrm>
              <a:off x="2919983" y="3323844"/>
              <a:ext cx="472440" cy="51358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30295" y="3476244"/>
              <a:ext cx="301752" cy="35356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15639" y="3351276"/>
              <a:ext cx="304800" cy="3535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22319" y="3323844"/>
              <a:ext cx="1333500" cy="5135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025775" y="3380613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7" baseline="25462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does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10400" y="2438400"/>
            <a:ext cx="1905000" cy="12816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090409" y="2465959"/>
            <a:ext cx="1129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bond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order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1/2(2-1)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=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366000" y="3380613"/>
            <a:ext cx="157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H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baseline="25462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does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exist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138928" y="2881757"/>
            <a:ext cx="2421890" cy="2010410"/>
            <a:chOff x="5138928" y="2881757"/>
            <a:chExt cx="2421890" cy="2010410"/>
          </a:xfrm>
        </p:grpSpPr>
        <p:sp>
          <p:nvSpPr>
            <p:cNvPr id="46" name="object 46"/>
            <p:cNvSpPr/>
            <p:nvPr/>
          </p:nvSpPr>
          <p:spPr>
            <a:xfrm>
              <a:off x="6477762" y="2896362"/>
              <a:ext cx="609600" cy="1066800"/>
            </a:xfrm>
            <a:custGeom>
              <a:avLst/>
              <a:gdLst/>
              <a:ahLst/>
              <a:cxnLst/>
              <a:rect l="l" t="t" r="r" b="b"/>
              <a:pathLst>
                <a:path w="609600" h="1066800">
                  <a:moveTo>
                    <a:pt x="0" y="0"/>
                  </a:moveTo>
                  <a:lnTo>
                    <a:pt x="609599" y="106680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11924" y="4162044"/>
              <a:ext cx="548640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87162" y="2922270"/>
              <a:ext cx="1600200" cy="1955800"/>
            </a:xfrm>
            <a:custGeom>
              <a:avLst/>
              <a:gdLst/>
              <a:ahLst/>
              <a:cxnLst/>
              <a:rect l="l" t="t" r="r" b="b"/>
              <a:pathLst>
                <a:path w="1600200" h="1955800">
                  <a:moveTo>
                    <a:pt x="990600" y="1879091"/>
                  </a:moveTo>
                  <a:lnTo>
                    <a:pt x="1600199" y="964691"/>
                  </a:lnTo>
                </a:path>
                <a:path w="1600200" h="1955800">
                  <a:moveTo>
                    <a:pt x="0" y="964691"/>
                  </a:moveTo>
                  <a:lnTo>
                    <a:pt x="507491" y="0"/>
                  </a:lnTo>
                </a:path>
                <a:path w="1600200" h="1955800">
                  <a:moveTo>
                    <a:pt x="0" y="964691"/>
                  </a:moveTo>
                  <a:lnTo>
                    <a:pt x="533400" y="1955291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0552" y="3095244"/>
              <a:ext cx="445008" cy="5135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77712" y="3095244"/>
              <a:ext cx="420624" cy="513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38928" y="3734562"/>
              <a:ext cx="86995" cy="304800"/>
            </a:xfrm>
            <a:custGeom>
              <a:avLst/>
              <a:gdLst/>
              <a:ahLst/>
              <a:cxnLst/>
              <a:rect l="l" t="t" r="r" b="b"/>
              <a:pathLst>
                <a:path w="86995" h="3048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72389"/>
                  </a:lnTo>
                  <a:close/>
                </a:path>
                <a:path w="86995" h="304800">
                  <a:moveTo>
                    <a:pt x="43434" y="0"/>
                  </a:moveTo>
                  <a:lnTo>
                    <a:pt x="0" y="86868"/>
                  </a:lnTo>
                  <a:lnTo>
                    <a:pt x="28956" y="86868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5" h="3048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072885" y="3154502"/>
            <a:ext cx="277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dirty="0"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996940" y="5000244"/>
            <a:ext cx="445008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129273" y="5060441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663184" y="5381244"/>
            <a:ext cx="1198245" cy="513715"/>
            <a:chOff x="5663184" y="5381244"/>
            <a:chExt cx="1198245" cy="513715"/>
          </a:xfrm>
        </p:grpSpPr>
        <p:sp>
          <p:nvSpPr>
            <p:cNvPr id="56" name="object 56"/>
            <p:cNvSpPr/>
            <p:nvPr/>
          </p:nvSpPr>
          <p:spPr>
            <a:xfrm>
              <a:off x="5663184" y="5381244"/>
              <a:ext cx="1158239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59296" y="5533644"/>
              <a:ext cx="301751" cy="3535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645402" y="557093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44640" y="5408676"/>
            <a:ext cx="266700" cy="3535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769228" y="5438343"/>
            <a:ext cx="106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MO of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baseline="25462" dirty="0">
                <a:latin typeface="Arial"/>
                <a:cs typeface="Arial"/>
              </a:rPr>
              <a:t>-</a:t>
            </a:r>
            <a:endParaRPr sz="1800" baseline="25462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4596384" y="2729357"/>
            <a:ext cx="2962910" cy="2479675"/>
            <a:chOff x="4596384" y="2729357"/>
            <a:chExt cx="2962910" cy="2479675"/>
          </a:xfrm>
        </p:grpSpPr>
        <p:sp>
          <p:nvSpPr>
            <p:cNvPr id="62" name="object 62"/>
            <p:cNvSpPr/>
            <p:nvPr/>
          </p:nvSpPr>
          <p:spPr>
            <a:xfrm>
              <a:off x="6020562" y="4648961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29528" y="4648961"/>
              <a:ext cx="239395" cy="304800"/>
            </a:xfrm>
            <a:custGeom>
              <a:avLst/>
              <a:gdLst/>
              <a:ahLst/>
              <a:cxnLst/>
              <a:rect l="l" t="t" r="r" b="b"/>
              <a:pathLst>
                <a:path w="239395" h="3048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39395" h="304800">
                  <a:moveTo>
                    <a:pt x="239268" y="217932"/>
                  </a:moveTo>
                  <a:lnTo>
                    <a:pt x="210312" y="217932"/>
                  </a:lnTo>
                  <a:lnTo>
                    <a:pt x="210312" y="0"/>
                  </a:lnTo>
                  <a:lnTo>
                    <a:pt x="181356" y="0"/>
                  </a:lnTo>
                  <a:lnTo>
                    <a:pt x="181356" y="217932"/>
                  </a:lnTo>
                  <a:lnTo>
                    <a:pt x="152400" y="217932"/>
                  </a:lnTo>
                  <a:lnTo>
                    <a:pt x="195834" y="304800"/>
                  </a:lnTo>
                  <a:lnTo>
                    <a:pt x="232029" y="232410"/>
                  </a:lnTo>
                  <a:lnTo>
                    <a:pt x="239268" y="217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20562" y="2743962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29528" y="2820162"/>
              <a:ext cx="86995" cy="304800"/>
            </a:xfrm>
            <a:custGeom>
              <a:avLst/>
              <a:gdLst/>
              <a:ahLst/>
              <a:cxnLst/>
              <a:rect l="l" t="t" r="r" b="b"/>
              <a:pathLst>
                <a:path w="86995" h="3048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72389"/>
                  </a:lnTo>
                  <a:close/>
                </a:path>
                <a:path w="86995" h="304800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5" h="3048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029962" y="3734562"/>
              <a:ext cx="2514600" cy="381000"/>
            </a:xfrm>
            <a:custGeom>
              <a:avLst/>
              <a:gdLst/>
              <a:ahLst/>
              <a:cxnLst/>
              <a:rect l="l" t="t" r="r" b="b"/>
              <a:pathLst>
                <a:path w="2514600" h="381000">
                  <a:moveTo>
                    <a:pt x="0" y="381000"/>
                  </a:moveTo>
                  <a:lnTo>
                    <a:pt x="457200" y="3810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  <a:path w="2514600" h="381000">
                  <a:moveTo>
                    <a:pt x="2057399" y="381000"/>
                  </a:moveTo>
                  <a:lnTo>
                    <a:pt x="2514599" y="381000"/>
                  </a:lnTo>
                  <a:lnTo>
                    <a:pt x="2514599" y="0"/>
                  </a:lnTo>
                  <a:lnTo>
                    <a:pt x="2057399" y="0"/>
                  </a:lnTo>
                  <a:lnTo>
                    <a:pt x="2057399" y="3810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54524" y="4162044"/>
              <a:ext cx="548639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96384" y="4695444"/>
              <a:ext cx="1120139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415794" y="4218813"/>
            <a:ext cx="3176270" cy="83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2438400" algn="l"/>
              </a:tabLst>
            </a:pPr>
            <a:r>
              <a:rPr sz="2700" spc="-7" baseline="-18518" dirty="0">
                <a:latin typeface="Arial"/>
                <a:cs typeface="Arial"/>
              </a:rPr>
              <a:t>1s	</a:t>
            </a: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39"/>
              </a:spcBef>
              <a:tabLst>
                <a:tab pos="2286000" algn="l"/>
              </a:tabLst>
            </a:pPr>
            <a:r>
              <a:rPr sz="1800" dirty="0">
                <a:latin typeface="Arial"/>
                <a:cs typeface="Arial"/>
              </a:rPr>
              <a:t>AO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	AO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6806183" y="4619244"/>
            <a:ext cx="1125220" cy="513715"/>
            <a:chOff x="6806183" y="4619244"/>
            <a:chExt cx="1125220" cy="513715"/>
          </a:xfrm>
        </p:grpSpPr>
        <p:sp>
          <p:nvSpPr>
            <p:cNvPr id="71" name="object 71"/>
            <p:cNvSpPr/>
            <p:nvPr/>
          </p:nvSpPr>
          <p:spPr>
            <a:xfrm>
              <a:off x="6806183" y="4619244"/>
              <a:ext cx="1120140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64195" y="4646676"/>
              <a:ext cx="266700" cy="35356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6912609" y="4218813"/>
            <a:ext cx="939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AO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7" baseline="25462" dirty="0">
                <a:latin typeface="Arial"/>
                <a:cs typeface="Arial"/>
              </a:rPr>
              <a:t>-</a:t>
            </a:r>
            <a:endParaRPr sz="1800" baseline="25462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362200" y="3810761"/>
            <a:ext cx="5073650" cy="1814830"/>
            <a:chOff x="2362200" y="3810761"/>
            <a:chExt cx="5073650" cy="1814830"/>
          </a:xfrm>
        </p:grpSpPr>
        <p:sp>
          <p:nvSpPr>
            <p:cNvPr id="75" name="object 75"/>
            <p:cNvSpPr/>
            <p:nvPr/>
          </p:nvSpPr>
          <p:spPr>
            <a:xfrm>
              <a:off x="7196328" y="3810761"/>
              <a:ext cx="239395" cy="304800"/>
            </a:xfrm>
            <a:custGeom>
              <a:avLst/>
              <a:gdLst/>
              <a:ahLst/>
              <a:cxnLst/>
              <a:rect l="l" t="t" r="r" b="b"/>
              <a:pathLst>
                <a:path w="239395" h="3048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39395" h="304800">
                  <a:moveTo>
                    <a:pt x="239268" y="217932"/>
                  </a:moveTo>
                  <a:lnTo>
                    <a:pt x="210312" y="217932"/>
                  </a:lnTo>
                  <a:lnTo>
                    <a:pt x="210312" y="0"/>
                  </a:lnTo>
                  <a:lnTo>
                    <a:pt x="181356" y="0"/>
                  </a:lnTo>
                  <a:lnTo>
                    <a:pt x="181356" y="217932"/>
                  </a:lnTo>
                  <a:lnTo>
                    <a:pt x="152400" y="217932"/>
                  </a:lnTo>
                  <a:lnTo>
                    <a:pt x="195834" y="304800"/>
                  </a:lnTo>
                  <a:lnTo>
                    <a:pt x="232029" y="232410"/>
                  </a:lnTo>
                  <a:lnTo>
                    <a:pt x="239268" y="217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62200" y="5257800"/>
              <a:ext cx="2514600" cy="3672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362200" y="5257800"/>
            <a:ext cx="2514600" cy="3676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configuration 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</a:t>
            </a: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spc="-15" baseline="-20833" dirty="0">
                <a:latin typeface="Arial"/>
                <a:cs typeface="Arial"/>
              </a:rPr>
              <a:t>1s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sz="1800" spc="-15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086600" y="5029200"/>
            <a:ext cx="1828800" cy="6416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086600" y="5029200"/>
            <a:ext cx="1828800" cy="6419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92075" marR="19177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configuration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  (</a:t>
            </a:r>
            <a:r>
              <a:rPr sz="1800" spc="-5" dirty="0">
                <a:latin typeface="Symbol"/>
                <a:cs typeface="Symbol"/>
              </a:rPr>
              <a:t></a:t>
            </a:r>
            <a:r>
              <a:rPr sz="1800" spc="-7" baseline="-20833" dirty="0">
                <a:latin typeface="Arial"/>
                <a:cs typeface="Arial"/>
              </a:rPr>
              <a:t>1s</a:t>
            </a:r>
            <a:r>
              <a:rPr sz="1800" spc="-5" dirty="0">
                <a:latin typeface="Arial"/>
                <a:cs typeface="Arial"/>
              </a:rPr>
              <a:t>)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spc="-5" dirty="0">
                <a:latin typeface="Symbol"/>
                <a:cs typeface="Symbol"/>
              </a:rPr>
              <a:t></a:t>
            </a:r>
            <a:r>
              <a:rPr sz="1800" spc="-7" baseline="-20833" dirty="0">
                <a:latin typeface="Arial"/>
                <a:cs typeface="Arial"/>
              </a:rPr>
              <a:t>1s</a:t>
            </a:r>
            <a:r>
              <a:rPr sz="1800" spc="-5" dirty="0">
                <a:latin typeface="Arial"/>
                <a:cs typeface="Arial"/>
              </a:rPr>
              <a:t>)</a:t>
            </a:r>
            <a:r>
              <a:rPr sz="1800" spc="-7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3129" y="708406"/>
            <a:ext cx="51155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Helium: </a:t>
            </a:r>
            <a:r>
              <a:rPr sz="5000" spc="10" dirty="0"/>
              <a:t>He</a:t>
            </a:r>
            <a:r>
              <a:rPr sz="4950" spc="15" baseline="-21043" dirty="0"/>
              <a:t>2</a:t>
            </a:r>
            <a:r>
              <a:rPr sz="4950" spc="15" baseline="25252" dirty="0"/>
              <a:t>+ </a:t>
            </a:r>
            <a:r>
              <a:rPr sz="5000" spc="-15" dirty="0"/>
              <a:t>vs</a:t>
            </a:r>
            <a:r>
              <a:rPr sz="5000" spc="-484" dirty="0"/>
              <a:t> </a:t>
            </a:r>
            <a:r>
              <a:rPr sz="5000" dirty="0"/>
              <a:t>He</a:t>
            </a:r>
            <a:r>
              <a:rPr sz="4950" baseline="-21043" dirty="0"/>
              <a:t>2</a:t>
            </a:r>
            <a:endParaRPr sz="4950" baseline="-21043"/>
          </a:p>
        </p:txBody>
      </p:sp>
      <p:sp>
        <p:nvSpPr>
          <p:cNvPr id="9" name="object 9"/>
          <p:cNvSpPr/>
          <p:nvPr/>
        </p:nvSpPr>
        <p:spPr>
          <a:xfrm>
            <a:off x="800100" y="2057400"/>
            <a:ext cx="76200" cy="4343400"/>
          </a:xfrm>
          <a:custGeom>
            <a:avLst/>
            <a:gdLst/>
            <a:ahLst/>
            <a:cxnLst/>
            <a:rect l="l" t="t" r="r" b="b"/>
            <a:pathLst>
              <a:path w="76200" h="4343400">
                <a:moveTo>
                  <a:pt x="44450" y="63500"/>
                </a:moveTo>
                <a:lnTo>
                  <a:pt x="31750" y="63500"/>
                </a:lnTo>
                <a:lnTo>
                  <a:pt x="31750" y="4343400"/>
                </a:lnTo>
                <a:lnTo>
                  <a:pt x="44450" y="4343400"/>
                </a:lnTo>
                <a:lnTo>
                  <a:pt x="44450" y="63500"/>
                </a:lnTo>
                <a:close/>
              </a:path>
              <a:path w="76200" h="434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34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4032" y="3497415"/>
            <a:ext cx="310515" cy="833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14957" y="2576957"/>
            <a:ext cx="2310765" cy="2234565"/>
            <a:chOff x="1814957" y="2576957"/>
            <a:chExt cx="2310765" cy="2234565"/>
          </a:xfrm>
        </p:grpSpPr>
        <p:sp>
          <p:nvSpPr>
            <p:cNvPr id="12" name="object 12"/>
            <p:cNvSpPr/>
            <p:nvPr/>
          </p:nvSpPr>
          <p:spPr>
            <a:xfrm>
              <a:off x="2362962" y="42679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62962" y="42679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0028" y="4344161"/>
              <a:ext cx="239395" cy="381000"/>
            </a:xfrm>
            <a:custGeom>
              <a:avLst/>
              <a:gdLst/>
              <a:ahLst/>
              <a:cxnLst/>
              <a:rect l="l" t="t" r="r" b="b"/>
              <a:pathLst>
                <a:path w="239394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39394" h="381000">
                  <a:moveTo>
                    <a:pt x="239268" y="294132"/>
                  </a:moveTo>
                  <a:lnTo>
                    <a:pt x="210312" y="294132"/>
                  </a:lnTo>
                  <a:lnTo>
                    <a:pt x="210312" y="0"/>
                  </a:lnTo>
                  <a:lnTo>
                    <a:pt x="181356" y="0"/>
                  </a:lnTo>
                  <a:lnTo>
                    <a:pt x="181356" y="294132"/>
                  </a:lnTo>
                  <a:lnTo>
                    <a:pt x="152400" y="294132"/>
                  </a:lnTo>
                  <a:lnTo>
                    <a:pt x="195834" y="381000"/>
                  </a:lnTo>
                  <a:lnTo>
                    <a:pt x="232029" y="308610"/>
                  </a:lnTo>
                  <a:lnTo>
                    <a:pt x="2392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9562" y="2591562"/>
              <a:ext cx="1676400" cy="1905000"/>
            </a:xfrm>
            <a:custGeom>
              <a:avLst/>
              <a:gdLst/>
              <a:ahLst/>
              <a:cxnLst/>
              <a:rect l="l" t="t" r="r" b="b"/>
              <a:pathLst>
                <a:path w="1676400" h="1905000">
                  <a:moveTo>
                    <a:pt x="0" y="990600"/>
                  </a:moveTo>
                  <a:lnTo>
                    <a:pt x="533400" y="1905000"/>
                  </a:lnTo>
                </a:path>
                <a:path w="1676400" h="1905000">
                  <a:moveTo>
                    <a:pt x="1143000" y="1905000"/>
                  </a:moveTo>
                  <a:lnTo>
                    <a:pt x="1676400" y="990600"/>
                  </a:lnTo>
                </a:path>
                <a:path w="1676400" h="1905000">
                  <a:moveTo>
                    <a:pt x="0" y="990600"/>
                  </a:moveTo>
                  <a:lnTo>
                    <a:pt x="533400" y="0"/>
                  </a:lnTo>
                </a:path>
                <a:path w="1676400" h="1905000">
                  <a:moveTo>
                    <a:pt x="1676400" y="990600"/>
                  </a:moveTo>
                  <a:lnTo>
                    <a:pt x="11430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05961" y="32773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05961" y="32773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14927" y="3353562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72389"/>
                  </a:lnTo>
                  <a:close/>
                </a:path>
                <a:path w="86995" h="381000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5" h="3810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35098" y="2923159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ymbol"/>
                <a:cs typeface="Symbol"/>
              </a:rPr>
              <a:t></a:t>
            </a:r>
            <a:r>
              <a:rPr sz="1800" spc="-5" dirty="0">
                <a:latin typeface="Arial"/>
                <a:cs typeface="Arial"/>
              </a:rPr>
              <a:t>*</a:t>
            </a:r>
            <a:r>
              <a:rPr sz="1800" spc="-7" baseline="-20833" dirty="0">
                <a:latin typeface="Arial"/>
                <a:cs typeface="Arial"/>
              </a:rPr>
              <a:t>1s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8605" y="4849181"/>
            <a:ext cx="1915795" cy="114744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98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1s</a:t>
            </a:r>
            <a:endParaRPr sz="1200">
              <a:latin typeface="Arial"/>
              <a:cs typeface="Arial"/>
            </a:endParaRPr>
          </a:p>
          <a:p>
            <a:pPr marL="182880" marR="43180" indent="-132715">
              <a:lnSpc>
                <a:spcPct val="100000"/>
              </a:lnSpc>
              <a:spcBef>
                <a:spcPts val="990"/>
              </a:spcBef>
              <a:tabLst>
                <a:tab pos="1216025" algn="l"/>
                <a:tab pos="1327150" algn="l"/>
              </a:tabLst>
            </a:pPr>
            <a:r>
              <a:rPr sz="2000" dirty="0">
                <a:latin typeface="Arial"/>
                <a:cs typeface="Arial"/>
              </a:rPr>
              <a:t>MO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AO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5" dirty="0">
                <a:latin typeface="Arial"/>
                <a:cs typeface="Arial"/>
              </a:rPr>
              <a:t>He</a:t>
            </a:r>
            <a:r>
              <a:rPr sz="1950" spc="7" baseline="25641" dirty="0">
                <a:latin typeface="Arial"/>
                <a:cs typeface="Arial"/>
              </a:rPr>
              <a:t>+		</a:t>
            </a:r>
            <a:r>
              <a:rPr sz="2000" spc="5" dirty="0">
                <a:latin typeface="Arial"/>
                <a:cs typeface="Arial"/>
              </a:rPr>
              <a:t>He</a:t>
            </a:r>
            <a:r>
              <a:rPr sz="1950" spc="7" baseline="25641" dirty="0">
                <a:latin typeface="Arial"/>
                <a:cs typeface="Arial"/>
              </a:rPr>
              <a:t>+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60775" y="38378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53202" y="2576957"/>
            <a:ext cx="2915920" cy="1934210"/>
            <a:chOff x="5553202" y="2576957"/>
            <a:chExt cx="2915920" cy="1934210"/>
          </a:xfrm>
        </p:grpSpPr>
        <p:sp>
          <p:nvSpPr>
            <p:cNvPr id="23" name="object 23"/>
            <p:cNvSpPr/>
            <p:nvPr/>
          </p:nvSpPr>
          <p:spPr>
            <a:xfrm>
              <a:off x="6172962" y="2591562"/>
              <a:ext cx="533400" cy="1905000"/>
            </a:xfrm>
            <a:custGeom>
              <a:avLst/>
              <a:gdLst/>
              <a:ahLst/>
              <a:cxnLst/>
              <a:rect l="l" t="t" r="r" b="b"/>
              <a:pathLst>
                <a:path w="533400" h="1905000">
                  <a:moveTo>
                    <a:pt x="0" y="990600"/>
                  </a:moveTo>
                  <a:lnTo>
                    <a:pt x="533399" y="0"/>
                  </a:lnTo>
                </a:path>
                <a:path w="533400" h="1905000">
                  <a:moveTo>
                    <a:pt x="0" y="990600"/>
                  </a:moveTo>
                  <a:lnTo>
                    <a:pt x="533399" y="190500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3362" y="33154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63362" y="33154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48528" y="3353561"/>
              <a:ext cx="239395" cy="457200"/>
            </a:xfrm>
            <a:custGeom>
              <a:avLst/>
              <a:gdLst/>
              <a:ahLst/>
              <a:cxnLst/>
              <a:rect l="l" t="t" r="r" b="b"/>
              <a:pathLst>
                <a:path w="239395" h="4572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39395" h="457200">
                  <a:moveTo>
                    <a:pt x="239268" y="370332"/>
                  </a:moveTo>
                  <a:lnTo>
                    <a:pt x="210312" y="370332"/>
                  </a:lnTo>
                  <a:lnTo>
                    <a:pt x="210312" y="76200"/>
                  </a:lnTo>
                  <a:lnTo>
                    <a:pt x="181356" y="76200"/>
                  </a:lnTo>
                  <a:lnTo>
                    <a:pt x="181356" y="370332"/>
                  </a:lnTo>
                  <a:lnTo>
                    <a:pt x="152400" y="370332"/>
                  </a:lnTo>
                  <a:lnTo>
                    <a:pt x="195834" y="457200"/>
                  </a:lnTo>
                  <a:lnTo>
                    <a:pt x="232029" y="384810"/>
                  </a:lnTo>
                  <a:lnTo>
                    <a:pt x="239268" y="3703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15962" y="2591562"/>
              <a:ext cx="533400" cy="1905000"/>
            </a:xfrm>
            <a:custGeom>
              <a:avLst/>
              <a:gdLst/>
              <a:ahLst/>
              <a:cxnLst/>
              <a:rect l="l" t="t" r="r" b="b"/>
              <a:pathLst>
                <a:path w="533400" h="1905000">
                  <a:moveTo>
                    <a:pt x="0" y="1905000"/>
                  </a:moveTo>
                  <a:lnTo>
                    <a:pt x="533400" y="990600"/>
                  </a:lnTo>
                </a:path>
                <a:path w="533400" h="1905000">
                  <a:moveTo>
                    <a:pt x="533400" y="99060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49362" y="32773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49362" y="3277362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4528" y="3353562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57912" y="72389"/>
                  </a:moveTo>
                  <a:lnTo>
                    <a:pt x="28955" y="72389"/>
                  </a:lnTo>
                  <a:lnTo>
                    <a:pt x="28955" y="381000"/>
                  </a:lnTo>
                  <a:lnTo>
                    <a:pt x="57912" y="381000"/>
                  </a:lnTo>
                  <a:lnTo>
                    <a:pt x="57912" y="72389"/>
                  </a:lnTo>
                  <a:close/>
                </a:path>
                <a:path w="86995" h="381000">
                  <a:moveTo>
                    <a:pt x="43433" y="0"/>
                  </a:moveTo>
                  <a:lnTo>
                    <a:pt x="0" y="86867"/>
                  </a:lnTo>
                  <a:lnTo>
                    <a:pt x="28955" y="86867"/>
                  </a:lnTo>
                  <a:lnTo>
                    <a:pt x="28955" y="72389"/>
                  </a:lnTo>
                  <a:lnTo>
                    <a:pt x="79628" y="72389"/>
                  </a:lnTo>
                  <a:lnTo>
                    <a:pt x="43433" y="0"/>
                  </a:lnTo>
                  <a:close/>
                </a:path>
                <a:path w="86995" h="381000">
                  <a:moveTo>
                    <a:pt x="79628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8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10055" y="2276855"/>
            <a:ext cx="1772920" cy="1544320"/>
            <a:chOff x="1210055" y="2276855"/>
            <a:chExt cx="1772920" cy="1544320"/>
          </a:xfrm>
        </p:grpSpPr>
        <p:sp>
          <p:nvSpPr>
            <p:cNvPr id="32" name="object 32"/>
            <p:cNvSpPr/>
            <p:nvPr/>
          </p:nvSpPr>
          <p:spPr>
            <a:xfrm>
              <a:off x="2362961" y="2286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2961" y="2286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8127" y="2362961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4" h="3810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72389"/>
                  </a:lnTo>
                  <a:close/>
                </a:path>
                <a:path w="86994" h="381000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4" h="3810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9961" y="32773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9961" y="32773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5128" y="3315461"/>
              <a:ext cx="239395" cy="381000"/>
            </a:xfrm>
            <a:custGeom>
              <a:avLst/>
              <a:gdLst/>
              <a:ahLst/>
              <a:cxnLst/>
              <a:rect l="l" t="t" r="r" b="b"/>
              <a:pathLst>
                <a:path w="239394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39394" h="381000">
                  <a:moveTo>
                    <a:pt x="239255" y="294132"/>
                  </a:moveTo>
                  <a:lnTo>
                    <a:pt x="210312" y="294132"/>
                  </a:lnTo>
                  <a:lnTo>
                    <a:pt x="210312" y="0"/>
                  </a:lnTo>
                  <a:lnTo>
                    <a:pt x="181356" y="0"/>
                  </a:lnTo>
                  <a:lnTo>
                    <a:pt x="181356" y="294132"/>
                  </a:lnTo>
                  <a:lnTo>
                    <a:pt x="152400" y="294132"/>
                  </a:lnTo>
                  <a:lnTo>
                    <a:pt x="195834" y="381000"/>
                  </a:lnTo>
                  <a:lnTo>
                    <a:pt x="232029" y="308610"/>
                  </a:lnTo>
                  <a:lnTo>
                    <a:pt x="239255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642228" y="39140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05064" y="38378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696456" y="2276855"/>
            <a:ext cx="1577340" cy="2534920"/>
            <a:chOff x="6696456" y="2276855"/>
            <a:chExt cx="1577340" cy="2534920"/>
          </a:xfrm>
        </p:grpSpPr>
        <p:sp>
          <p:nvSpPr>
            <p:cNvPr id="41" name="object 41"/>
            <p:cNvSpPr/>
            <p:nvPr/>
          </p:nvSpPr>
          <p:spPr>
            <a:xfrm>
              <a:off x="8186928" y="3353561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28955" y="294131"/>
                  </a:moveTo>
                  <a:lnTo>
                    <a:pt x="0" y="294131"/>
                  </a:lnTo>
                  <a:lnTo>
                    <a:pt x="43433" y="381000"/>
                  </a:lnTo>
                  <a:lnTo>
                    <a:pt x="79628" y="308610"/>
                  </a:lnTo>
                  <a:lnTo>
                    <a:pt x="28955" y="308610"/>
                  </a:lnTo>
                  <a:lnTo>
                    <a:pt x="28955" y="294131"/>
                  </a:lnTo>
                  <a:close/>
                </a:path>
                <a:path w="86995" h="381000">
                  <a:moveTo>
                    <a:pt x="57912" y="0"/>
                  </a:moveTo>
                  <a:lnTo>
                    <a:pt x="28955" y="0"/>
                  </a:lnTo>
                  <a:lnTo>
                    <a:pt x="28955" y="308610"/>
                  </a:lnTo>
                  <a:lnTo>
                    <a:pt x="57912" y="308610"/>
                  </a:lnTo>
                  <a:lnTo>
                    <a:pt x="57912" y="0"/>
                  </a:lnTo>
                  <a:close/>
                </a:path>
                <a:path w="86995" h="381000">
                  <a:moveTo>
                    <a:pt x="86868" y="294131"/>
                  </a:moveTo>
                  <a:lnTo>
                    <a:pt x="57912" y="294131"/>
                  </a:lnTo>
                  <a:lnTo>
                    <a:pt x="57912" y="308610"/>
                  </a:lnTo>
                  <a:lnTo>
                    <a:pt x="79628" y="308610"/>
                  </a:lnTo>
                  <a:lnTo>
                    <a:pt x="86868" y="294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06362" y="42679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06362" y="42679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06362" y="2286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60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609600" y="533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DA4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06362" y="2286761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533400"/>
                  </a:moveTo>
                  <a:lnTo>
                    <a:pt x="609600" y="5334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53428" y="2362961"/>
              <a:ext cx="277495" cy="2362200"/>
            </a:xfrm>
            <a:custGeom>
              <a:avLst/>
              <a:gdLst/>
              <a:ahLst/>
              <a:cxnLst/>
              <a:rect l="l" t="t" r="r" b="b"/>
              <a:pathLst>
                <a:path w="277495" h="2362200">
                  <a:moveTo>
                    <a:pt x="86868" y="2068068"/>
                  </a:moveTo>
                  <a:lnTo>
                    <a:pt x="79629" y="2053590"/>
                  </a:lnTo>
                  <a:lnTo>
                    <a:pt x="43434" y="1981200"/>
                  </a:lnTo>
                  <a:lnTo>
                    <a:pt x="0" y="2068068"/>
                  </a:lnTo>
                  <a:lnTo>
                    <a:pt x="28956" y="2068068"/>
                  </a:lnTo>
                  <a:lnTo>
                    <a:pt x="28956" y="2362200"/>
                  </a:lnTo>
                  <a:lnTo>
                    <a:pt x="57912" y="2362200"/>
                  </a:lnTo>
                  <a:lnTo>
                    <a:pt x="57912" y="2068068"/>
                  </a:lnTo>
                  <a:lnTo>
                    <a:pt x="86868" y="2068068"/>
                  </a:lnTo>
                  <a:close/>
                </a:path>
                <a:path w="277495" h="2362200">
                  <a:moveTo>
                    <a:pt x="124968" y="86868"/>
                  </a:moveTo>
                  <a:lnTo>
                    <a:pt x="117729" y="72390"/>
                  </a:lnTo>
                  <a:lnTo>
                    <a:pt x="81534" y="0"/>
                  </a:lnTo>
                  <a:lnTo>
                    <a:pt x="38100" y="86868"/>
                  </a:lnTo>
                  <a:lnTo>
                    <a:pt x="67056" y="86868"/>
                  </a:lnTo>
                  <a:lnTo>
                    <a:pt x="67056" y="381000"/>
                  </a:lnTo>
                  <a:lnTo>
                    <a:pt x="96012" y="381000"/>
                  </a:lnTo>
                  <a:lnTo>
                    <a:pt x="96012" y="86868"/>
                  </a:lnTo>
                  <a:lnTo>
                    <a:pt x="124968" y="86868"/>
                  </a:lnTo>
                  <a:close/>
                </a:path>
                <a:path w="277495" h="2362200">
                  <a:moveTo>
                    <a:pt x="239268" y="2275332"/>
                  </a:moveTo>
                  <a:lnTo>
                    <a:pt x="210312" y="2275332"/>
                  </a:lnTo>
                  <a:lnTo>
                    <a:pt x="210312" y="1981200"/>
                  </a:lnTo>
                  <a:lnTo>
                    <a:pt x="181356" y="1981200"/>
                  </a:lnTo>
                  <a:lnTo>
                    <a:pt x="181356" y="2275332"/>
                  </a:lnTo>
                  <a:lnTo>
                    <a:pt x="152400" y="2275332"/>
                  </a:lnTo>
                  <a:lnTo>
                    <a:pt x="195834" y="2362200"/>
                  </a:lnTo>
                  <a:lnTo>
                    <a:pt x="232029" y="2289810"/>
                  </a:lnTo>
                  <a:lnTo>
                    <a:pt x="239268" y="2275332"/>
                  </a:lnTo>
                  <a:close/>
                </a:path>
                <a:path w="277495" h="23622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79006" y="2923159"/>
            <a:ext cx="4641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ymbol"/>
                <a:cs typeface="Symbol"/>
              </a:rPr>
              <a:t></a:t>
            </a:r>
            <a:r>
              <a:rPr sz="1800" spc="-5" dirty="0">
                <a:latin typeface="Arial"/>
                <a:cs typeface="Arial"/>
              </a:rPr>
              <a:t>*</a:t>
            </a:r>
            <a:r>
              <a:rPr sz="1800" spc="-7" baseline="-20833" dirty="0">
                <a:latin typeface="Arial"/>
                <a:cs typeface="Arial"/>
              </a:rPr>
              <a:t>1s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219700" y="2133600"/>
            <a:ext cx="76200" cy="4343400"/>
          </a:xfrm>
          <a:custGeom>
            <a:avLst/>
            <a:gdLst/>
            <a:ahLst/>
            <a:cxnLst/>
            <a:rect l="l" t="t" r="r" b="b"/>
            <a:pathLst>
              <a:path w="76200" h="4343400">
                <a:moveTo>
                  <a:pt x="44450" y="63500"/>
                </a:moveTo>
                <a:lnTo>
                  <a:pt x="31750" y="63500"/>
                </a:lnTo>
                <a:lnTo>
                  <a:pt x="31750" y="4343400"/>
                </a:lnTo>
                <a:lnTo>
                  <a:pt x="44450" y="4343400"/>
                </a:lnTo>
                <a:lnTo>
                  <a:pt x="44450" y="63500"/>
                </a:lnTo>
                <a:close/>
              </a:path>
              <a:path w="76200" h="434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34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73908" y="3575980"/>
            <a:ext cx="309880" cy="83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29994" y="6429247"/>
            <a:ext cx="238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He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7" baseline="25462" dirty="0">
                <a:latin typeface="Arial"/>
                <a:cs typeface="Arial"/>
              </a:rPr>
              <a:t>+ </a:t>
            </a:r>
            <a:r>
              <a:rPr sz="1800" b="1" dirty="0">
                <a:latin typeface="Arial"/>
                <a:cs typeface="Arial"/>
              </a:rPr>
              <a:t>bond </a:t>
            </a:r>
            <a:r>
              <a:rPr sz="1800" b="1" spc="-5" dirty="0">
                <a:latin typeface="Arial"/>
                <a:cs typeface="Arial"/>
              </a:rPr>
              <a:t>order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2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1/2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31611" y="4849181"/>
            <a:ext cx="3049270" cy="180403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R="82550" algn="ctr">
              <a:lnSpc>
                <a:spcPct val="100000"/>
              </a:lnSpc>
              <a:spcBef>
                <a:spcPts val="98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1s</a:t>
            </a:r>
            <a:endParaRPr sz="1200">
              <a:latin typeface="Arial"/>
              <a:cs typeface="Arial"/>
            </a:endParaRPr>
          </a:p>
          <a:p>
            <a:pPr marL="210820" marR="55880" indent="-160020">
              <a:lnSpc>
                <a:spcPct val="100000"/>
              </a:lnSpc>
              <a:spcBef>
                <a:spcPts val="990"/>
              </a:spcBef>
              <a:tabLst>
                <a:tab pos="1171575" algn="l"/>
                <a:tab pos="1307465" algn="l"/>
                <a:tab pos="2336800" algn="l"/>
                <a:tab pos="2496820" algn="l"/>
              </a:tabLst>
            </a:pPr>
            <a:r>
              <a:rPr sz="2000" dirty="0">
                <a:latin typeface="Arial"/>
                <a:cs typeface="Arial"/>
              </a:rPr>
              <a:t>AO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MO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	AO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He		</a:t>
            </a:r>
            <a:r>
              <a:rPr sz="2000" spc="5" dirty="0">
                <a:latin typeface="Arial"/>
                <a:cs typeface="Arial"/>
              </a:rPr>
              <a:t>He</a:t>
            </a:r>
            <a:r>
              <a:rPr sz="1950" spc="7" baseline="-21367" dirty="0">
                <a:latin typeface="Arial"/>
                <a:cs typeface="Arial"/>
              </a:rPr>
              <a:t>2		</a:t>
            </a:r>
            <a:r>
              <a:rPr sz="2000" spc="5" dirty="0">
                <a:latin typeface="Arial"/>
                <a:cs typeface="Arial"/>
              </a:rPr>
              <a:t>He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58039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He</a:t>
            </a:r>
            <a:r>
              <a:rPr sz="1800" b="1" spc="-7" baseline="-20833" dirty="0">
                <a:latin typeface="Arial"/>
                <a:cs typeface="Arial"/>
              </a:rPr>
              <a:t>2 </a:t>
            </a:r>
            <a:r>
              <a:rPr sz="1800" b="1" dirty="0">
                <a:latin typeface="Arial"/>
                <a:cs typeface="Arial"/>
              </a:rPr>
              <a:t>bond </a:t>
            </a:r>
            <a:r>
              <a:rPr sz="1800" b="1" spc="-5" dirty="0">
                <a:latin typeface="Arial"/>
                <a:cs typeface="Arial"/>
              </a:rPr>
              <a:t>order </a:t>
            </a:r>
            <a:r>
              <a:rPr sz="1800" b="1" dirty="0">
                <a:latin typeface="Arial"/>
                <a:cs typeface="Arial"/>
              </a:rPr>
              <a:t>=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25702" y="5322519"/>
            <a:ext cx="6737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600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spc="5" dirty="0">
                <a:latin typeface="Arial"/>
                <a:cs typeface="Arial"/>
              </a:rPr>
              <a:t>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8194" y="38759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2627" y="699516"/>
            <a:ext cx="8238744" cy="1152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788" y="2494788"/>
            <a:ext cx="6897623" cy="2804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646557"/>
            <a:ext cx="6830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0" dirty="0"/>
              <a:t>Next </a:t>
            </a:r>
            <a:r>
              <a:rPr sz="5000" spc="-35" dirty="0"/>
              <a:t>Row: </a:t>
            </a:r>
            <a:r>
              <a:rPr sz="5000" dirty="0"/>
              <a:t>2s &amp; 2p</a:t>
            </a:r>
            <a:r>
              <a:rPr sz="5000" spc="-30" dirty="0"/>
              <a:t> </a:t>
            </a:r>
            <a:r>
              <a:rPr sz="5000" spc="-15" dirty="0"/>
              <a:t>orbitals</a:t>
            </a:r>
            <a:endParaRPr sz="5000"/>
          </a:p>
        </p:txBody>
      </p:sp>
      <p:grpSp>
        <p:nvGrpSpPr>
          <p:cNvPr id="9" name="object 9"/>
          <p:cNvGrpSpPr/>
          <p:nvPr/>
        </p:nvGrpSpPr>
        <p:grpSpPr>
          <a:xfrm>
            <a:off x="1621536" y="1773935"/>
            <a:ext cx="2531745" cy="2039620"/>
            <a:chOff x="1621536" y="1773935"/>
            <a:chExt cx="2531745" cy="2039620"/>
          </a:xfrm>
        </p:grpSpPr>
        <p:sp>
          <p:nvSpPr>
            <p:cNvPr id="10" name="object 10"/>
            <p:cNvSpPr/>
            <p:nvPr/>
          </p:nvSpPr>
          <p:spPr>
            <a:xfrm>
              <a:off x="2623566" y="1783841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3"/>
                  </a:moveTo>
                  <a:lnTo>
                    <a:pt x="528828" y="428243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23566" y="337489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52882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8" y="428244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8B6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3566" y="337489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4"/>
                  </a:moveTo>
                  <a:lnTo>
                    <a:pt x="528828" y="428244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44724" y="3437381"/>
              <a:ext cx="219710" cy="304800"/>
            </a:xfrm>
            <a:custGeom>
              <a:avLst/>
              <a:gdLst/>
              <a:ahLst/>
              <a:cxnLst/>
              <a:rect l="l" t="t" r="r" b="b"/>
              <a:pathLst>
                <a:path w="219710" h="3048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4800"/>
                  </a:lnTo>
                  <a:lnTo>
                    <a:pt x="57912" y="3048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19710" h="304800">
                  <a:moveTo>
                    <a:pt x="219456" y="217932"/>
                  </a:moveTo>
                  <a:lnTo>
                    <a:pt x="190500" y="217932"/>
                  </a:lnTo>
                  <a:lnTo>
                    <a:pt x="190500" y="0"/>
                  </a:lnTo>
                  <a:lnTo>
                    <a:pt x="161544" y="0"/>
                  </a:lnTo>
                  <a:lnTo>
                    <a:pt x="161544" y="217932"/>
                  </a:lnTo>
                  <a:lnTo>
                    <a:pt x="132588" y="217932"/>
                  </a:lnTo>
                  <a:lnTo>
                    <a:pt x="176022" y="304800"/>
                  </a:lnTo>
                  <a:lnTo>
                    <a:pt x="212204" y="232410"/>
                  </a:lnTo>
                  <a:lnTo>
                    <a:pt x="219456" y="217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60269" y="2029205"/>
              <a:ext cx="1454150" cy="1530350"/>
            </a:xfrm>
            <a:custGeom>
              <a:avLst/>
              <a:gdLst/>
              <a:ahLst/>
              <a:cxnLst/>
              <a:rect l="l" t="t" r="r" b="b"/>
              <a:pathLst>
                <a:path w="1454150" h="1530350">
                  <a:moveTo>
                    <a:pt x="0" y="795528"/>
                  </a:moveTo>
                  <a:lnTo>
                    <a:pt x="463296" y="1530096"/>
                  </a:lnTo>
                </a:path>
                <a:path w="1454150" h="1530350">
                  <a:moveTo>
                    <a:pt x="992124" y="1530096"/>
                  </a:moveTo>
                  <a:lnTo>
                    <a:pt x="1453895" y="795528"/>
                  </a:lnTo>
                </a:path>
                <a:path w="1454150" h="1530350">
                  <a:moveTo>
                    <a:pt x="0" y="795528"/>
                  </a:moveTo>
                  <a:lnTo>
                    <a:pt x="463296" y="0"/>
                  </a:lnTo>
                </a:path>
                <a:path w="1454150" h="1530350">
                  <a:moveTo>
                    <a:pt x="1453895" y="795528"/>
                  </a:moveTo>
                  <a:lnTo>
                    <a:pt x="992124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4165" y="257936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8B603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4165" y="257936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03319" y="2640329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5" h="306705">
                  <a:moveTo>
                    <a:pt x="57912" y="72390"/>
                  </a:moveTo>
                  <a:lnTo>
                    <a:pt x="28955" y="72390"/>
                  </a:lnTo>
                  <a:lnTo>
                    <a:pt x="28955" y="306324"/>
                  </a:lnTo>
                  <a:lnTo>
                    <a:pt x="57912" y="306324"/>
                  </a:lnTo>
                  <a:lnTo>
                    <a:pt x="57912" y="72390"/>
                  </a:lnTo>
                  <a:close/>
                </a:path>
                <a:path w="86995" h="306705">
                  <a:moveTo>
                    <a:pt x="43433" y="0"/>
                  </a:moveTo>
                  <a:lnTo>
                    <a:pt x="0" y="86868"/>
                  </a:lnTo>
                  <a:lnTo>
                    <a:pt x="28955" y="86868"/>
                  </a:lnTo>
                  <a:lnTo>
                    <a:pt x="28955" y="72390"/>
                  </a:lnTo>
                  <a:lnTo>
                    <a:pt x="79628" y="72390"/>
                  </a:lnTo>
                  <a:lnTo>
                    <a:pt x="43433" y="0"/>
                  </a:lnTo>
                  <a:close/>
                </a:path>
                <a:path w="86995" h="306705">
                  <a:moveTo>
                    <a:pt x="79628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7" y="86868"/>
                  </a:lnTo>
                  <a:lnTo>
                    <a:pt x="79628" y="72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31442" y="260984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52882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8" y="428244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8B603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1442" y="260984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4"/>
                  </a:moveTo>
                  <a:lnTo>
                    <a:pt x="528828" y="428244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6128" y="2670809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4" h="306705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6324"/>
                  </a:lnTo>
                  <a:lnTo>
                    <a:pt x="57912" y="306324"/>
                  </a:lnTo>
                  <a:lnTo>
                    <a:pt x="57912" y="72389"/>
                  </a:lnTo>
                  <a:close/>
                </a:path>
                <a:path w="86994" h="306705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4" h="306705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93542" y="2300478"/>
            <a:ext cx="38671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spc="-10" dirty="0">
                <a:latin typeface="Arial"/>
                <a:cs typeface="Arial"/>
              </a:rPr>
              <a:t>*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99639" y="3949395"/>
            <a:ext cx="375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2s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10054" y="3096259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2s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0054" y="5668467"/>
            <a:ext cx="266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621536" y="4344923"/>
            <a:ext cx="2531745" cy="2039620"/>
            <a:chOff x="1621536" y="4344923"/>
            <a:chExt cx="2531745" cy="2039620"/>
          </a:xfrm>
        </p:grpSpPr>
        <p:sp>
          <p:nvSpPr>
            <p:cNvPr id="26" name="object 26"/>
            <p:cNvSpPr/>
            <p:nvPr/>
          </p:nvSpPr>
          <p:spPr>
            <a:xfrm>
              <a:off x="1631442" y="518083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52882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8" y="428244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8B6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1442" y="518083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4"/>
                  </a:moveTo>
                  <a:lnTo>
                    <a:pt x="528828" y="428244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86128" y="5241797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4" h="306704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6323"/>
                  </a:lnTo>
                  <a:lnTo>
                    <a:pt x="57912" y="306323"/>
                  </a:lnTo>
                  <a:lnTo>
                    <a:pt x="57912" y="72389"/>
                  </a:lnTo>
                  <a:close/>
                </a:path>
                <a:path w="86994" h="306704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4" h="306704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23566" y="435482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52882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8" y="428244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8B6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3566" y="435482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4"/>
                  </a:moveTo>
                  <a:lnTo>
                    <a:pt x="528828" y="428244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60269" y="4600193"/>
              <a:ext cx="463550" cy="795655"/>
            </a:xfrm>
            <a:custGeom>
              <a:avLst/>
              <a:gdLst/>
              <a:ahLst/>
              <a:cxnLst/>
              <a:rect l="l" t="t" r="r" b="b"/>
              <a:pathLst>
                <a:path w="463550" h="795654">
                  <a:moveTo>
                    <a:pt x="0" y="795527"/>
                  </a:moveTo>
                  <a:lnTo>
                    <a:pt x="463296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23566" y="594588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52882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8" y="428243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8B6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23566" y="594588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5" h="428625">
                  <a:moveTo>
                    <a:pt x="0" y="428243"/>
                  </a:moveTo>
                  <a:lnTo>
                    <a:pt x="528828" y="428243"/>
                  </a:lnTo>
                  <a:lnTo>
                    <a:pt x="528828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78252" y="6006845"/>
              <a:ext cx="219710" cy="306705"/>
            </a:xfrm>
            <a:custGeom>
              <a:avLst/>
              <a:gdLst/>
              <a:ahLst/>
              <a:cxnLst/>
              <a:rect l="l" t="t" r="r" b="b"/>
              <a:pathLst>
                <a:path w="219710" h="306704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6324"/>
                  </a:lnTo>
                  <a:lnTo>
                    <a:pt x="57912" y="30632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19710" h="306704">
                  <a:moveTo>
                    <a:pt x="219456" y="219456"/>
                  </a:moveTo>
                  <a:lnTo>
                    <a:pt x="190500" y="219456"/>
                  </a:lnTo>
                  <a:lnTo>
                    <a:pt x="190500" y="0"/>
                  </a:lnTo>
                  <a:lnTo>
                    <a:pt x="161544" y="0"/>
                  </a:lnTo>
                  <a:lnTo>
                    <a:pt x="161544" y="219456"/>
                  </a:lnTo>
                  <a:lnTo>
                    <a:pt x="132588" y="219456"/>
                  </a:lnTo>
                  <a:lnTo>
                    <a:pt x="176022" y="306324"/>
                  </a:lnTo>
                  <a:lnTo>
                    <a:pt x="212217" y="233934"/>
                  </a:lnTo>
                  <a:lnTo>
                    <a:pt x="219456" y="219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60269" y="5395721"/>
              <a:ext cx="463550" cy="734695"/>
            </a:xfrm>
            <a:custGeom>
              <a:avLst/>
              <a:gdLst/>
              <a:ahLst/>
              <a:cxnLst/>
              <a:rect l="l" t="t" r="r" b="b"/>
              <a:pathLst>
                <a:path w="463550" h="734695">
                  <a:moveTo>
                    <a:pt x="0" y="0"/>
                  </a:moveTo>
                  <a:lnTo>
                    <a:pt x="463296" y="734567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4165" y="515035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8B6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14165" y="515035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68852" y="5211317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5" h="306704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06323"/>
                  </a:lnTo>
                  <a:lnTo>
                    <a:pt x="57912" y="306323"/>
                  </a:lnTo>
                  <a:lnTo>
                    <a:pt x="57912" y="72389"/>
                  </a:lnTo>
                  <a:close/>
                </a:path>
                <a:path w="86995" h="306704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5" h="306704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52394" y="4600193"/>
              <a:ext cx="462280" cy="1530350"/>
            </a:xfrm>
            <a:custGeom>
              <a:avLst/>
              <a:gdLst/>
              <a:ahLst/>
              <a:cxnLst/>
              <a:rect l="l" t="t" r="r" b="b"/>
              <a:pathLst>
                <a:path w="462279" h="1530350">
                  <a:moveTo>
                    <a:pt x="0" y="1530095"/>
                  </a:moveTo>
                  <a:lnTo>
                    <a:pt x="461771" y="795527"/>
                  </a:lnTo>
                </a:path>
                <a:path w="462279" h="1530350">
                  <a:moveTo>
                    <a:pt x="461771" y="795527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18716" y="4415789"/>
              <a:ext cx="2070100" cy="1163320"/>
            </a:xfrm>
            <a:custGeom>
              <a:avLst/>
              <a:gdLst/>
              <a:ahLst/>
              <a:cxnLst/>
              <a:rect l="l" t="t" r="r" b="b"/>
              <a:pathLst>
                <a:path w="2070100" h="1163320">
                  <a:moveTo>
                    <a:pt x="86868" y="1075944"/>
                  </a:moveTo>
                  <a:lnTo>
                    <a:pt x="57912" y="1075944"/>
                  </a:lnTo>
                  <a:lnTo>
                    <a:pt x="57912" y="856488"/>
                  </a:lnTo>
                  <a:lnTo>
                    <a:pt x="28956" y="856488"/>
                  </a:lnTo>
                  <a:lnTo>
                    <a:pt x="28956" y="1075944"/>
                  </a:lnTo>
                  <a:lnTo>
                    <a:pt x="0" y="1075944"/>
                  </a:lnTo>
                  <a:lnTo>
                    <a:pt x="43434" y="1162812"/>
                  </a:lnTo>
                  <a:lnTo>
                    <a:pt x="79629" y="1090422"/>
                  </a:lnTo>
                  <a:lnTo>
                    <a:pt x="86868" y="1075944"/>
                  </a:lnTo>
                  <a:close/>
                </a:path>
                <a:path w="2070100" h="1163320">
                  <a:moveTo>
                    <a:pt x="946404" y="86868"/>
                  </a:moveTo>
                  <a:lnTo>
                    <a:pt x="939165" y="72390"/>
                  </a:lnTo>
                  <a:lnTo>
                    <a:pt x="902970" y="0"/>
                  </a:lnTo>
                  <a:lnTo>
                    <a:pt x="859536" y="86868"/>
                  </a:lnTo>
                  <a:lnTo>
                    <a:pt x="888492" y="86868"/>
                  </a:lnTo>
                  <a:lnTo>
                    <a:pt x="888492" y="306324"/>
                  </a:lnTo>
                  <a:lnTo>
                    <a:pt x="917448" y="306324"/>
                  </a:lnTo>
                  <a:lnTo>
                    <a:pt x="917448" y="86868"/>
                  </a:lnTo>
                  <a:lnTo>
                    <a:pt x="946404" y="86868"/>
                  </a:lnTo>
                  <a:close/>
                </a:path>
                <a:path w="2070100" h="1163320">
                  <a:moveTo>
                    <a:pt x="1078992" y="219456"/>
                  </a:moveTo>
                  <a:lnTo>
                    <a:pt x="1050036" y="219456"/>
                  </a:lnTo>
                  <a:lnTo>
                    <a:pt x="1050036" y="0"/>
                  </a:lnTo>
                  <a:lnTo>
                    <a:pt x="1021080" y="0"/>
                  </a:lnTo>
                  <a:lnTo>
                    <a:pt x="1021080" y="219456"/>
                  </a:lnTo>
                  <a:lnTo>
                    <a:pt x="992124" y="219456"/>
                  </a:lnTo>
                  <a:lnTo>
                    <a:pt x="1035558" y="306324"/>
                  </a:lnTo>
                  <a:lnTo>
                    <a:pt x="1071753" y="233934"/>
                  </a:lnTo>
                  <a:lnTo>
                    <a:pt x="1078992" y="219456"/>
                  </a:lnTo>
                  <a:close/>
                </a:path>
                <a:path w="2070100" h="1163320">
                  <a:moveTo>
                    <a:pt x="2069592" y="1014984"/>
                  </a:moveTo>
                  <a:lnTo>
                    <a:pt x="2040636" y="1014984"/>
                  </a:lnTo>
                  <a:lnTo>
                    <a:pt x="2040636" y="795528"/>
                  </a:lnTo>
                  <a:lnTo>
                    <a:pt x="2011680" y="795528"/>
                  </a:lnTo>
                  <a:lnTo>
                    <a:pt x="2011680" y="1014984"/>
                  </a:lnTo>
                  <a:lnTo>
                    <a:pt x="1982724" y="1014984"/>
                  </a:lnTo>
                  <a:lnTo>
                    <a:pt x="2026158" y="1101852"/>
                  </a:lnTo>
                  <a:lnTo>
                    <a:pt x="2062353" y="1029462"/>
                  </a:lnTo>
                  <a:lnTo>
                    <a:pt x="2069592" y="1014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693542" y="4871720"/>
            <a:ext cx="38671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spc="-10" dirty="0">
                <a:latin typeface="Arial"/>
                <a:cs typeface="Arial"/>
              </a:rPr>
              <a:t>*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99639" y="6521297"/>
            <a:ext cx="37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1s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30452" y="2395727"/>
            <a:ext cx="76200" cy="4101465"/>
          </a:xfrm>
          <a:custGeom>
            <a:avLst/>
            <a:gdLst/>
            <a:ahLst/>
            <a:cxnLst/>
            <a:rect l="l" t="t" r="r" b="b"/>
            <a:pathLst>
              <a:path w="76200" h="4101465">
                <a:moveTo>
                  <a:pt x="44450" y="63500"/>
                </a:moveTo>
                <a:lnTo>
                  <a:pt x="31750" y="63500"/>
                </a:lnTo>
                <a:lnTo>
                  <a:pt x="30225" y="4101084"/>
                </a:lnTo>
                <a:lnTo>
                  <a:pt x="42925" y="4101084"/>
                </a:lnTo>
                <a:lnTo>
                  <a:pt x="44450" y="63500"/>
                </a:lnTo>
                <a:close/>
              </a:path>
              <a:path w="76200" h="4101465">
                <a:moveTo>
                  <a:pt x="38100" y="0"/>
                </a:moveTo>
                <a:lnTo>
                  <a:pt x="0" y="76200"/>
                </a:lnTo>
                <a:lnTo>
                  <a:pt x="31745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101465">
                <a:moveTo>
                  <a:pt x="69850" y="63500"/>
                </a:moveTo>
                <a:lnTo>
                  <a:pt x="44450" y="63500"/>
                </a:lnTo>
                <a:lnTo>
                  <a:pt x="4444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4925567" y="4314444"/>
            <a:ext cx="2531745" cy="2039620"/>
            <a:chOff x="4925567" y="4314444"/>
            <a:chExt cx="2531745" cy="2039620"/>
          </a:xfrm>
        </p:grpSpPr>
        <p:sp>
          <p:nvSpPr>
            <p:cNvPr id="45" name="object 45"/>
            <p:cNvSpPr/>
            <p:nvPr/>
          </p:nvSpPr>
          <p:spPr>
            <a:xfrm>
              <a:off x="5927597" y="591540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7" y="428244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27597" y="5915405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4"/>
                  </a:moveTo>
                  <a:lnTo>
                    <a:pt x="528827" y="428244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48756" y="5976366"/>
              <a:ext cx="219710" cy="306705"/>
            </a:xfrm>
            <a:custGeom>
              <a:avLst/>
              <a:gdLst/>
              <a:ahLst/>
              <a:cxnLst/>
              <a:rect l="l" t="t" r="r" b="b"/>
              <a:pathLst>
                <a:path w="219710" h="306704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6324"/>
                  </a:lnTo>
                  <a:lnTo>
                    <a:pt x="57912" y="30632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19710" h="306704">
                  <a:moveTo>
                    <a:pt x="219456" y="219456"/>
                  </a:moveTo>
                  <a:lnTo>
                    <a:pt x="190500" y="219456"/>
                  </a:lnTo>
                  <a:lnTo>
                    <a:pt x="190500" y="0"/>
                  </a:lnTo>
                  <a:lnTo>
                    <a:pt x="161544" y="0"/>
                  </a:lnTo>
                  <a:lnTo>
                    <a:pt x="161544" y="219456"/>
                  </a:lnTo>
                  <a:lnTo>
                    <a:pt x="132588" y="219456"/>
                  </a:lnTo>
                  <a:lnTo>
                    <a:pt x="176022" y="306324"/>
                  </a:lnTo>
                  <a:lnTo>
                    <a:pt x="212217" y="233934"/>
                  </a:lnTo>
                  <a:lnTo>
                    <a:pt x="219456" y="219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35473" y="5150358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35473" y="5150358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091683" y="5211318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5" h="306704">
                  <a:moveTo>
                    <a:pt x="57912" y="72389"/>
                  </a:moveTo>
                  <a:lnTo>
                    <a:pt x="28955" y="72389"/>
                  </a:lnTo>
                  <a:lnTo>
                    <a:pt x="28955" y="306323"/>
                  </a:lnTo>
                  <a:lnTo>
                    <a:pt x="57912" y="306323"/>
                  </a:lnTo>
                  <a:lnTo>
                    <a:pt x="57912" y="72389"/>
                  </a:lnTo>
                  <a:close/>
                </a:path>
                <a:path w="86995" h="306704">
                  <a:moveTo>
                    <a:pt x="43433" y="0"/>
                  </a:moveTo>
                  <a:lnTo>
                    <a:pt x="0" y="86867"/>
                  </a:lnTo>
                  <a:lnTo>
                    <a:pt x="28955" y="86867"/>
                  </a:lnTo>
                  <a:lnTo>
                    <a:pt x="28955" y="72389"/>
                  </a:lnTo>
                  <a:lnTo>
                    <a:pt x="79628" y="72389"/>
                  </a:lnTo>
                  <a:lnTo>
                    <a:pt x="43433" y="0"/>
                  </a:lnTo>
                  <a:close/>
                </a:path>
                <a:path w="86995" h="306704">
                  <a:moveTo>
                    <a:pt x="79628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7" y="86867"/>
                  </a:lnTo>
                  <a:lnTo>
                    <a:pt x="79628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27597" y="4324350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7" y="428244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7597" y="4324350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4"/>
                  </a:moveTo>
                  <a:lnTo>
                    <a:pt x="528827" y="428244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64301" y="4569714"/>
              <a:ext cx="463550" cy="1530350"/>
            </a:xfrm>
            <a:custGeom>
              <a:avLst/>
              <a:gdLst/>
              <a:ahLst/>
              <a:cxnLst/>
              <a:rect l="l" t="t" r="r" b="b"/>
              <a:pathLst>
                <a:path w="463550" h="1530350">
                  <a:moveTo>
                    <a:pt x="0" y="795528"/>
                  </a:moveTo>
                  <a:lnTo>
                    <a:pt x="463296" y="0"/>
                  </a:lnTo>
                </a:path>
                <a:path w="463550" h="1530350">
                  <a:moveTo>
                    <a:pt x="0" y="795528"/>
                  </a:moveTo>
                  <a:lnTo>
                    <a:pt x="463296" y="1530096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18197" y="511987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7" y="428244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18197" y="511987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4"/>
                  </a:moveTo>
                  <a:lnTo>
                    <a:pt x="528827" y="428244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07351" y="5180838"/>
              <a:ext cx="86995" cy="306705"/>
            </a:xfrm>
            <a:custGeom>
              <a:avLst/>
              <a:gdLst/>
              <a:ahLst/>
              <a:cxnLst/>
              <a:rect l="l" t="t" r="r" b="b"/>
              <a:pathLst>
                <a:path w="86995" h="306704">
                  <a:moveTo>
                    <a:pt x="57912" y="72390"/>
                  </a:moveTo>
                  <a:lnTo>
                    <a:pt x="28955" y="72390"/>
                  </a:lnTo>
                  <a:lnTo>
                    <a:pt x="28955" y="306324"/>
                  </a:lnTo>
                  <a:lnTo>
                    <a:pt x="57912" y="306324"/>
                  </a:lnTo>
                  <a:lnTo>
                    <a:pt x="57912" y="72390"/>
                  </a:lnTo>
                  <a:close/>
                </a:path>
                <a:path w="86995" h="306704">
                  <a:moveTo>
                    <a:pt x="43433" y="0"/>
                  </a:moveTo>
                  <a:lnTo>
                    <a:pt x="0" y="86868"/>
                  </a:lnTo>
                  <a:lnTo>
                    <a:pt x="28955" y="86868"/>
                  </a:lnTo>
                  <a:lnTo>
                    <a:pt x="28955" y="72390"/>
                  </a:lnTo>
                  <a:lnTo>
                    <a:pt x="79628" y="72390"/>
                  </a:lnTo>
                  <a:lnTo>
                    <a:pt x="43433" y="0"/>
                  </a:lnTo>
                  <a:close/>
                </a:path>
                <a:path w="86995" h="306704">
                  <a:moveTo>
                    <a:pt x="79628" y="72390"/>
                  </a:moveTo>
                  <a:lnTo>
                    <a:pt x="57912" y="72390"/>
                  </a:lnTo>
                  <a:lnTo>
                    <a:pt x="57912" y="86868"/>
                  </a:lnTo>
                  <a:lnTo>
                    <a:pt x="86868" y="86868"/>
                  </a:lnTo>
                  <a:lnTo>
                    <a:pt x="79628" y="723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56425" y="4569714"/>
              <a:ext cx="462280" cy="1530350"/>
            </a:xfrm>
            <a:custGeom>
              <a:avLst/>
              <a:gdLst/>
              <a:ahLst/>
              <a:cxnLst/>
              <a:rect l="l" t="t" r="r" b="b"/>
              <a:pathLst>
                <a:path w="462279" h="1530350">
                  <a:moveTo>
                    <a:pt x="0" y="1530096"/>
                  </a:moveTo>
                  <a:lnTo>
                    <a:pt x="461772" y="795528"/>
                  </a:lnTo>
                </a:path>
                <a:path w="462279" h="1530350">
                  <a:moveTo>
                    <a:pt x="461772" y="795528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22748" y="4385309"/>
              <a:ext cx="2004060" cy="1163320"/>
            </a:xfrm>
            <a:custGeom>
              <a:avLst/>
              <a:gdLst/>
              <a:ahLst/>
              <a:cxnLst/>
              <a:rect l="l" t="t" r="r" b="b"/>
              <a:pathLst>
                <a:path w="2004059" h="1163320">
                  <a:moveTo>
                    <a:pt x="86868" y="1075944"/>
                  </a:moveTo>
                  <a:lnTo>
                    <a:pt x="57912" y="1075944"/>
                  </a:lnTo>
                  <a:lnTo>
                    <a:pt x="57912" y="856488"/>
                  </a:lnTo>
                  <a:lnTo>
                    <a:pt x="28956" y="856488"/>
                  </a:lnTo>
                  <a:lnTo>
                    <a:pt x="28956" y="1075944"/>
                  </a:lnTo>
                  <a:lnTo>
                    <a:pt x="0" y="1075944"/>
                  </a:lnTo>
                  <a:lnTo>
                    <a:pt x="43434" y="1162812"/>
                  </a:lnTo>
                  <a:lnTo>
                    <a:pt x="79629" y="1090422"/>
                  </a:lnTo>
                  <a:lnTo>
                    <a:pt x="86868" y="1075944"/>
                  </a:lnTo>
                  <a:close/>
                </a:path>
                <a:path w="2004059" h="1163320">
                  <a:moveTo>
                    <a:pt x="946404" y="86868"/>
                  </a:moveTo>
                  <a:lnTo>
                    <a:pt x="939165" y="72390"/>
                  </a:lnTo>
                  <a:lnTo>
                    <a:pt x="902970" y="0"/>
                  </a:lnTo>
                  <a:lnTo>
                    <a:pt x="859536" y="86868"/>
                  </a:lnTo>
                  <a:lnTo>
                    <a:pt x="888492" y="86868"/>
                  </a:lnTo>
                  <a:lnTo>
                    <a:pt x="888492" y="306324"/>
                  </a:lnTo>
                  <a:lnTo>
                    <a:pt x="917448" y="306324"/>
                  </a:lnTo>
                  <a:lnTo>
                    <a:pt x="917448" y="86868"/>
                  </a:lnTo>
                  <a:lnTo>
                    <a:pt x="946404" y="86868"/>
                  </a:lnTo>
                  <a:close/>
                </a:path>
                <a:path w="2004059" h="1163320">
                  <a:moveTo>
                    <a:pt x="1078992" y="219456"/>
                  </a:moveTo>
                  <a:lnTo>
                    <a:pt x="1050036" y="219456"/>
                  </a:lnTo>
                  <a:lnTo>
                    <a:pt x="1050036" y="0"/>
                  </a:lnTo>
                  <a:lnTo>
                    <a:pt x="1021080" y="0"/>
                  </a:lnTo>
                  <a:lnTo>
                    <a:pt x="1021080" y="219456"/>
                  </a:lnTo>
                  <a:lnTo>
                    <a:pt x="992124" y="219456"/>
                  </a:lnTo>
                  <a:lnTo>
                    <a:pt x="1035558" y="306324"/>
                  </a:lnTo>
                  <a:lnTo>
                    <a:pt x="1071753" y="233934"/>
                  </a:lnTo>
                  <a:lnTo>
                    <a:pt x="1078992" y="219456"/>
                  </a:lnTo>
                  <a:close/>
                </a:path>
                <a:path w="2004059" h="1163320">
                  <a:moveTo>
                    <a:pt x="2004060" y="1014984"/>
                  </a:moveTo>
                  <a:lnTo>
                    <a:pt x="1975104" y="1014984"/>
                  </a:lnTo>
                  <a:lnTo>
                    <a:pt x="1975104" y="795528"/>
                  </a:lnTo>
                  <a:lnTo>
                    <a:pt x="1946148" y="795528"/>
                  </a:lnTo>
                  <a:lnTo>
                    <a:pt x="1946148" y="1014984"/>
                  </a:lnTo>
                  <a:lnTo>
                    <a:pt x="1917192" y="1014984"/>
                  </a:lnTo>
                  <a:lnTo>
                    <a:pt x="1960626" y="1101852"/>
                  </a:lnTo>
                  <a:lnTo>
                    <a:pt x="1996821" y="1029462"/>
                  </a:lnTo>
                  <a:lnTo>
                    <a:pt x="2004060" y="10149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4925567" y="1743455"/>
            <a:ext cx="2531745" cy="2039620"/>
            <a:chOff x="4925567" y="1743455"/>
            <a:chExt cx="2531745" cy="2039620"/>
          </a:xfrm>
        </p:grpSpPr>
        <p:sp>
          <p:nvSpPr>
            <p:cNvPr id="60" name="object 60"/>
            <p:cNvSpPr/>
            <p:nvPr/>
          </p:nvSpPr>
          <p:spPr>
            <a:xfrm>
              <a:off x="5464301" y="1998725"/>
              <a:ext cx="463550" cy="1530350"/>
            </a:xfrm>
            <a:custGeom>
              <a:avLst/>
              <a:gdLst/>
              <a:ahLst/>
              <a:cxnLst/>
              <a:rect l="l" t="t" r="r" b="b"/>
              <a:pathLst>
                <a:path w="463550" h="1530350">
                  <a:moveTo>
                    <a:pt x="18287" y="765048"/>
                  </a:moveTo>
                  <a:lnTo>
                    <a:pt x="463296" y="0"/>
                  </a:lnTo>
                </a:path>
                <a:path w="463550" h="1530350">
                  <a:moveTo>
                    <a:pt x="0" y="795527"/>
                  </a:moveTo>
                  <a:lnTo>
                    <a:pt x="463296" y="1530096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35473" y="257936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35473" y="257936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91684" y="2640329"/>
              <a:ext cx="218440" cy="306705"/>
            </a:xfrm>
            <a:custGeom>
              <a:avLst/>
              <a:gdLst/>
              <a:ahLst/>
              <a:cxnLst/>
              <a:rect l="l" t="t" r="r" b="b"/>
              <a:pathLst>
                <a:path w="218439" h="306705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6324"/>
                  </a:lnTo>
                  <a:lnTo>
                    <a:pt x="57912" y="30632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18439" h="306705">
                  <a:moveTo>
                    <a:pt x="217932" y="219456"/>
                  </a:moveTo>
                  <a:lnTo>
                    <a:pt x="188976" y="219456"/>
                  </a:lnTo>
                  <a:lnTo>
                    <a:pt x="188976" y="0"/>
                  </a:lnTo>
                  <a:lnTo>
                    <a:pt x="160020" y="0"/>
                  </a:lnTo>
                  <a:lnTo>
                    <a:pt x="160020" y="219456"/>
                  </a:lnTo>
                  <a:lnTo>
                    <a:pt x="131064" y="219456"/>
                  </a:lnTo>
                  <a:lnTo>
                    <a:pt x="174498" y="306324"/>
                  </a:lnTo>
                  <a:lnTo>
                    <a:pt x="210693" y="233934"/>
                  </a:lnTo>
                  <a:lnTo>
                    <a:pt x="217932" y="219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56425" y="1998725"/>
              <a:ext cx="462280" cy="1530350"/>
            </a:xfrm>
            <a:custGeom>
              <a:avLst/>
              <a:gdLst/>
              <a:ahLst/>
              <a:cxnLst/>
              <a:rect l="l" t="t" r="r" b="b"/>
              <a:pathLst>
                <a:path w="462279" h="1530350">
                  <a:moveTo>
                    <a:pt x="0" y="1530096"/>
                  </a:moveTo>
                  <a:lnTo>
                    <a:pt x="461772" y="795527"/>
                  </a:lnTo>
                </a:path>
                <a:path w="462279" h="1530350">
                  <a:moveTo>
                    <a:pt x="461772" y="795527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18197" y="254888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18197" y="2548889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07352" y="2609849"/>
              <a:ext cx="241300" cy="317500"/>
            </a:xfrm>
            <a:custGeom>
              <a:avLst/>
              <a:gdLst/>
              <a:ahLst/>
              <a:cxnLst/>
              <a:rect l="l" t="t" r="r" b="b"/>
              <a:pathLst>
                <a:path w="241300" h="3175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06324"/>
                  </a:lnTo>
                  <a:lnTo>
                    <a:pt x="57912" y="30632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41300" h="317500">
                  <a:moveTo>
                    <a:pt x="240792" y="230124"/>
                  </a:moveTo>
                  <a:lnTo>
                    <a:pt x="211836" y="230124"/>
                  </a:lnTo>
                  <a:lnTo>
                    <a:pt x="211836" y="10668"/>
                  </a:lnTo>
                  <a:lnTo>
                    <a:pt x="182880" y="10668"/>
                  </a:lnTo>
                  <a:lnTo>
                    <a:pt x="182880" y="230124"/>
                  </a:lnTo>
                  <a:lnTo>
                    <a:pt x="153924" y="230124"/>
                  </a:lnTo>
                  <a:lnTo>
                    <a:pt x="197358" y="316992"/>
                  </a:lnTo>
                  <a:lnTo>
                    <a:pt x="233553" y="244602"/>
                  </a:lnTo>
                  <a:lnTo>
                    <a:pt x="240792" y="230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27597" y="334441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528827" y="428243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27597" y="3344417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3"/>
                  </a:moveTo>
                  <a:lnTo>
                    <a:pt x="528827" y="428243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3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27597" y="1753361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528827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8827" y="428244"/>
                  </a:lnTo>
                  <a:lnTo>
                    <a:pt x="52882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27597" y="1753361"/>
              <a:ext cx="528955" cy="428625"/>
            </a:xfrm>
            <a:custGeom>
              <a:avLst/>
              <a:gdLst/>
              <a:ahLst/>
              <a:cxnLst/>
              <a:rect l="l" t="t" r="r" b="b"/>
              <a:pathLst>
                <a:path w="528954" h="428625">
                  <a:moveTo>
                    <a:pt x="0" y="428244"/>
                  </a:moveTo>
                  <a:lnTo>
                    <a:pt x="528827" y="428244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428244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48756" y="1824989"/>
              <a:ext cx="253365" cy="1887220"/>
            </a:xfrm>
            <a:custGeom>
              <a:avLst/>
              <a:gdLst/>
              <a:ahLst/>
              <a:cxnLst/>
              <a:rect l="l" t="t" r="r" b="b"/>
              <a:pathLst>
                <a:path w="253364" h="1887220">
                  <a:moveTo>
                    <a:pt x="86868" y="1667256"/>
                  </a:moveTo>
                  <a:lnTo>
                    <a:pt x="79616" y="1652778"/>
                  </a:lnTo>
                  <a:lnTo>
                    <a:pt x="43434" y="1580388"/>
                  </a:lnTo>
                  <a:lnTo>
                    <a:pt x="0" y="1667256"/>
                  </a:lnTo>
                  <a:lnTo>
                    <a:pt x="28956" y="1667256"/>
                  </a:lnTo>
                  <a:lnTo>
                    <a:pt x="28956" y="1886712"/>
                  </a:lnTo>
                  <a:lnTo>
                    <a:pt x="57912" y="1886712"/>
                  </a:lnTo>
                  <a:lnTo>
                    <a:pt x="57912" y="1667256"/>
                  </a:lnTo>
                  <a:lnTo>
                    <a:pt x="86868" y="1667256"/>
                  </a:lnTo>
                  <a:close/>
                </a:path>
                <a:path w="253364" h="1887220">
                  <a:moveTo>
                    <a:pt x="120396" y="86868"/>
                  </a:moveTo>
                  <a:lnTo>
                    <a:pt x="113157" y="72390"/>
                  </a:lnTo>
                  <a:lnTo>
                    <a:pt x="76962" y="0"/>
                  </a:lnTo>
                  <a:lnTo>
                    <a:pt x="33528" y="86868"/>
                  </a:lnTo>
                  <a:lnTo>
                    <a:pt x="62484" y="86868"/>
                  </a:lnTo>
                  <a:lnTo>
                    <a:pt x="62484" y="306324"/>
                  </a:lnTo>
                  <a:lnTo>
                    <a:pt x="91440" y="306324"/>
                  </a:lnTo>
                  <a:lnTo>
                    <a:pt x="91440" y="86868"/>
                  </a:lnTo>
                  <a:lnTo>
                    <a:pt x="120396" y="86868"/>
                  </a:lnTo>
                  <a:close/>
                </a:path>
                <a:path w="253364" h="1887220">
                  <a:moveTo>
                    <a:pt x="219456" y="1799844"/>
                  </a:moveTo>
                  <a:lnTo>
                    <a:pt x="190500" y="1799844"/>
                  </a:lnTo>
                  <a:lnTo>
                    <a:pt x="190500" y="1580388"/>
                  </a:lnTo>
                  <a:lnTo>
                    <a:pt x="161544" y="1580388"/>
                  </a:lnTo>
                  <a:lnTo>
                    <a:pt x="161544" y="1799844"/>
                  </a:lnTo>
                  <a:lnTo>
                    <a:pt x="132588" y="1799844"/>
                  </a:lnTo>
                  <a:lnTo>
                    <a:pt x="176022" y="1886712"/>
                  </a:lnTo>
                  <a:lnTo>
                    <a:pt x="212217" y="1814322"/>
                  </a:lnTo>
                  <a:lnTo>
                    <a:pt x="219456" y="1799844"/>
                  </a:lnTo>
                  <a:close/>
                </a:path>
                <a:path w="253364" h="1887220">
                  <a:moveTo>
                    <a:pt x="252984" y="219456"/>
                  </a:moveTo>
                  <a:lnTo>
                    <a:pt x="224028" y="219456"/>
                  </a:lnTo>
                  <a:lnTo>
                    <a:pt x="224028" y="0"/>
                  </a:lnTo>
                  <a:lnTo>
                    <a:pt x="195072" y="0"/>
                  </a:lnTo>
                  <a:lnTo>
                    <a:pt x="195072" y="219456"/>
                  </a:lnTo>
                  <a:lnTo>
                    <a:pt x="166116" y="219456"/>
                  </a:lnTo>
                  <a:lnTo>
                    <a:pt x="209550" y="306324"/>
                  </a:lnTo>
                  <a:lnTo>
                    <a:pt x="245745" y="233934"/>
                  </a:lnTo>
                  <a:lnTo>
                    <a:pt x="252984" y="219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998464" y="4842509"/>
            <a:ext cx="38671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spc="-10" dirty="0">
                <a:latin typeface="Arial"/>
                <a:cs typeface="Arial"/>
              </a:rPr>
              <a:t>*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40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004559" y="6488074"/>
            <a:ext cx="375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1s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14976" y="5637072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67427" y="3065779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2s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98464" y="2269312"/>
            <a:ext cx="38671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</a:t>
            </a:r>
            <a:r>
              <a:rPr sz="1800" spc="-10" dirty="0">
                <a:latin typeface="Arial"/>
                <a:cs typeface="Arial"/>
              </a:rPr>
              <a:t>*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029959" y="3862832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167120" y="3995420"/>
            <a:ext cx="18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12592" y="6157366"/>
            <a:ext cx="1283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Li</a:t>
            </a:r>
            <a:r>
              <a:rPr sz="1800" b="1" spc="-7" baseline="-20833" dirty="0">
                <a:latin typeface="Arial"/>
                <a:cs typeface="Arial"/>
              </a:rPr>
              <a:t>2 </a:t>
            </a:r>
            <a:r>
              <a:rPr sz="1800" b="1" dirty="0">
                <a:latin typeface="Arial"/>
                <a:cs typeface="Arial"/>
              </a:rPr>
              <a:t>B.O. =</a:t>
            </a:r>
            <a:r>
              <a:rPr sz="1800" b="1" spc="-2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84620" y="6157366"/>
            <a:ext cx="1374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Be</a:t>
            </a:r>
            <a:r>
              <a:rPr sz="1800" b="1" spc="-7" baseline="-20833" dirty="0">
                <a:latin typeface="Arial"/>
                <a:cs typeface="Arial"/>
              </a:rPr>
              <a:t>2 </a:t>
            </a:r>
            <a:r>
              <a:rPr sz="1800" b="1" dirty="0">
                <a:latin typeface="Arial"/>
                <a:cs typeface="Arial"/>
              </a:rPr>
              <a:t>B.O. =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590671" y="3648836"/>
            <a:ext cx="19653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Bonding </a:t>
            </a:r>
            <a:r>
              <a:rPr sz="1600" b="1" spc="-5" dirty="0">
                <a:latin typeface="Arial"/>
                <a:cs typeface="Arial"/>
              </a:rPr>
              <a:t>in s-block  </a:t>
            </a:r>
            <a:r>
              <a:rPr sz="1600" b="1" spc="-10" dirty="0">
                <a:latin typeface="Arial"/>
                <a:cs typeface="Arial"/>
              </a:rPr>
              <a:t>homonuclear  </a:t>
            </a:r>
            <a:r>
              <a:rPr sz="1600" b="1" spc="-5" dirty="0">
                <a:latin typeface="Arial"/>
                <a:cs typeface="Arial"/>
              </a:rPr>
              <a:t>diatomic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molecules.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5908" y="3434042"/>
            <a:ext cx="310515" cy="833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Ene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710054" y="3768344"/>
            <a:ext cx="29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Li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81326" y="3945128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04888" y="3645789"/>
            <a:ext cx="577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Be</a:t>
            </a:r>
            <a:r>
              <a:rPr sz="2400" b="1" spc="-7" baseline="-20833" dirty="0"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708406"/>
            <a:ext cx="708342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Combinations </a:t>
            </a:r>
            <a:r>
              <a:rPr sz="5000" spc="-40" dirty="0"/>
              <a:t>for</a:t>
            </a:r>
            <a:r>
              <a:rPr sz="5000" spc="-85" dirty="0"/>
              <a:t> </a:t>
            </a:r>
            <a:r>
              <a:rPr sz="5000" spc="-10" dirty="0"/>
              <a:t>p-orbitals</a:t>
            </a:r>
            <a:endParaRPr sz="5000"/>
          </a:p>
        </p:txBody>
      </p:sp>
      <p:sp>
        <p:nvSpPr>
          <p:cNvPr id="9" name="object 9"/>
          <p:cNvSpPr/>
          <p:nvPr/>
        </p:nvSpPr>
        <p:spPr>
          <a:xfrm>
            <a:off x="2923032" y="1828798"/>
            <a:ext cx="4087368" cy="4927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2591815"/>
            <a:ext cx="1572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Axial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symmetry  means </a:t>
            </a:r>
            <a:r>
              <a:rPr sz="1800" dirty="0">
                <a:latin typeface="Symbol"/>
                <a:cs typeface="Symbol"/>
              </a:rPr>
              <a:t>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bond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93492" y="2081783"/>
            <a:ext cx="70485" cy="1590040"/>
          </a:xfrm>
          <a:custGeom>
            <a:avLst/>
            <a:gdLst/>
            <a:ahLst/>
            <a:cxnLst/>
            <a:rect l="l" t="t" r="r" b="b"/>
            <a:pathLst>
              <a:path w="70485" h="1590039">
                <a:moveTo>
                  <a:pt x="70103" y="1589532"/>
                </a:moveTo>
                <a:lnTo>
                  <a:pt x="56483" y="1578967"/>
                </a:lnTo>
                <a:lnTo>
                  <a:pt x="45338" y="1550162"/>
                </a:lnTo>
                <a:lnTo>
                  <a:pt x="37814" y="1507450"/>
                </a:lnTo>
                <a:lnTo>
                  <a:pt x="35051" y="1455165"/>
                </a:lnTo>
                <a:lnTo>
                  <a:pt x="35051" y="929131"/>
                </a:lnTo>
                <a:lnTo>
                  <a:pt x="32289" y="876847"/>
                </a:lnTo>
                <a:lnTo>
                  <a:pt x="24764" y="834136"/>
                </a:lnTo>
                <a:lnTo>
                  <a:pt x="13620" y="805330"/>
                </a:lnTo>
                <a:lnTo>
                  <a:pt x="0" y="794765"/>
                </a:lnTo>
                <a:lnTo>
                  <a:pt x="13620" y="784201"/>
                </a:lnTo>
                <a:lnTo>
                  <a:pt x="24764" y="755395"/>
                </a:lnTo>
                <a:lnTo>
                  <a:pt x="32289" y="712684"/>
                </a:lnTo>
                <a:lnTo>
                  <a:pt x="35051" y="660400"/>
                </a:lnTo>
                <a:lnTo>
                  <a:pt x="35051" y="134365"/>
                </a:lnTo>
                <a:lnTo>
                  <a:pt x="37814" y="82081"/>
                </a:lnTo>
                <a:lnTo>
                  <a:pt x="45338" y="39370"/>
                </a:lnTo>
                <a:lnTo>
                  <a:pt x="56483" y="10564"/>
                </a:lnTo>
                <a:lnTo>
                  <a:pt x="7010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1044" y="5218252"/>
            <a:ext cx="14706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Non-axial  </a:t>
            </a:r>
            <a:r>
              <a:rPr sz="1800" spc="-5" dirty="0">
                <a:latin typeface="Arial"/>
                <a:cs typeface="Arial"/>
              </a:rPr>
              <a:t>symmetry  means </a:t>
            </a:r>
            <a:r>
              <a:rPr sz="1800" dirty="0">
                <a:latin typeface="Symbol"/>
                <a:cs typeface="Symbol"/>
              </a:rPr>
              <a:t>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bond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93492" y="4361688"/>
            <a:ext cx="70485" cy="1934210"/>
          </a:xfrm>
          <a:custGeom>
            <a:avLst/>
            <a:gdLst/>
            <a:ahLst/>
            <a:cxnLst/>
            <a:rect l="l" t="t" r="r" b="b"/>
            <a:pathLst>
              <a:path w="70485" h="1934210">
                <a:moveTo>
                  <a:pt x="70103" y="1933956"/>
                </a:moveTo>
                <a:lnTo>
                  <a:pt x="56483" y="1921100"/>
                </a:lnTo>
                <a:lnTo>
                  <a:pt x="45338" y="1886043"/>
                </a:lnTo>
                <a:lnTo>
                  <a:pt x="37814" y="1834048"/>
                </a:lnTo>
                <a:lnTo>
                  <a:pt x="35051" y="1770380"/>
                </a:lnTo>
                <a:lnTo>
                  <a:pt x="35051" y="1130554"/>
                </a:lnTo>
                <a:lnTo>
                  <a:pt x="32289" y="1066901"/>
                </a:lnTo>
                <a:lnTo>
                  <a:pt x="24764" y="1014904"/>
                </a:lnTo>
                <a:lnTo>
                  <a:pt x="13620" y="979838"/>
                </a:lnTo>
                <a:lnTo>
                  <a:pt x="0" y="966978"/>
                </a:lnTo>
                <a:lnTo>
                  <a:pt x="13620" y="954117"/>
                </a:lnTo>
                <a:lnTo>
                  <a:pt x="24764" y="919051"/>
                </a:lnTo>
                <a:lnTo>
                  <a:pt x="32289" y="867054"/>
                </a:lnTo>
                <a:lnTo>
                  <a:pt x="35051" y="803401"/>
                </a:lnTo>
                <a:lnTo>
                  <a:pt x="35051" y="163575"/>
                </a:lnTo>
                <a:lnTo>
                  <a:pt x="37814" y="99923"/>
                </a:lnTo>
                <a:lnTo>
                  <a:pt x="45338" y="47926"/>
                </a:lnTo>
                <a:lnTo>
                  <a:pt x="56483" y="12860"/>
                </a:lnTo>
                <a:lnTo>
                  <a:pt x="7010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5600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MO – </a:t>
            </a:r>
            <a:r>
              <a:rPr sz="5000" spc="-10" dirty="0"/>
              <a:t>Now </a:t>
            </a:r>
            <a:r>
              <a:rPr sz="5000" dirty="0"/>
              <a:t>with S &amp;</a:t>
            </a:r>
            <a:r>
              <a:rPr sz="5000" spc="-120" dirty="0"/>
              <a:t> </a:t>
            </a:r>
            <a:r>
              <a:rPr sz="5000" dirty="0"/>
              <a:t>P</a:t>
            </a:r>
            <a:endParaRPr sz="5000"/>
          </a:p>
        </p:txBody>
      </p:sp>
      <p:grpSp>
        <p:nvGrpSpPr>
          <p:cNvPr id="9" name="object 9"/>
          <p:cNvGrpSpPr/>
          <p:nvPr/>
        </p:nvGrpSpPr>
        <p:grpSpPr>
          <a:xfrm>
            <a:off x="2438400" y="1676400"/>
            <a:ext cx="4572000" cy="5181600"/>
            <a:chOff x="2438400" y="1676400"/>
            <a:chExt cx="4572000" cy="5181600"/>
          </a:xfrm>
        </p:grpSpPr>
        <p:sp>
          <p:nvSpPr>
            <p:cNvPr id="10" name="object 10"/>
            <p:cNvSpPr/>
            <p:nvPr/>
          </p:nvSpPr>
          <p:spPr>
            <a:xfrm>
              <a:off x="2438400" y="2057398"/>
              <a:ext cx="3401567" cy="48005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7400" y="3281172"/>
              <a:ext cx="1143000" cy="1002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1700" y="4216907"/>
              <a:ext cx="1028700" cy="7360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7400" y="1676400"/>
              <a:ext cx="1143000" cy="10698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7400" y="2612136"/>
              <a:ext cx="1143000" cy="937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2511" y="2183383"/>
              <a:ext cx="1525270" cy="2346960"/>
            </a:xfrm>
            <a:custGeom>
              <a:avLst/>
              <a:gdLst/>
              <a:ahLst/>
              <a:cxnLst/>
              <a:rect l="l" t="t" r="r" b="b"/>
              <a:pathLst>
                <a:path w="1525270" h="2346960">
                  <a:moveTo>
                    <a:pt x="1517662" y="2315591"/>
                  </a:moveTo>
                  <a:lnTo>
                    <a:pt x="1461135" y="2315591"/>
                  </a:lnTo>
                  <a:lnTo>
                    <a:pt x="1448460" y="2315591"/>
                  </a:lnTo>
                  <a:lnTo>
                    <a:pt x="1446911" y="2346706"/>
                  </a:lnTo>
                  <a:lnTo>
                    <a:pt x="1517662" y="2315591"/>
                  </a:lnTo>
                  <a:close/>
                </a:path>
                <a:path w="1525270" h="2346960">
                  <a:moveTo>
                    <a:pt x="1524889" y="2312416"/>
                  </a:moveTo>
                  <a:lnTo>
                    <a:pt x="1450721" y="2270506"/>
                  </a:lnTo>
                  <a:lnTo>
                    <a:pt x="1449120" y="2302268"/>
                  </a:lnTo>
                  <a:lnTo>
                    <a:pt x="1143" y="2229866"/>
                  </a:lnTo>
                  <a:lnTo>
                    <a:pt x="508" y="2242566"/>
                  </a:lnTo>
                  <a:lnTo>
                    <a:pt x="1448485" y="2314968"/>
                  </a:lnTo>
                  <a:lnTo>
                    <a:pt x="1461160" y="2314968"/>
                  </a:lnTo>
                  <a:lnTo>
                    <a:pt x="1519097" y="2314968"/>
                  </a:lnTo>
                  <a:lnTo>
                    <a:pt x="1524889" y="2312416"/>
                  </a:lnTo>
                  <a:close/>
                </a:path>
                <a:path w="1525270" h="2346960">
                  <a:moveTo>
                    <a:pt x="1524889" y="1702816"/>
                  </a:moveTo>
                  <a:lnTo>
                    <a:pt x="1443736" y="1677035"/>
                  </a:lnTo>
                  <a:lnTo>
                    <a:pt x="1448663" y="1708480"/>
                  </a:lnTo>
                  <a:lnTo>
                    <a:pt x="76073" y="1925193"/>
                  </a:lnTo>
                  <a:lnTo>
                    <a:pt x="78105" y="1937639"/>
                  </a:lnTo>
                  <a:lnTo>
                    <a:pt x="1450619" y="1720926"/>
                  </a:lnTo>
                  <a:lnTo>
                    <a:pt x="1455547" y="1752346"/>
                  </a:lnTo>
                  <a:lnTo>
                    <a:pt x="1519732" y="1706499"/>
                  </a:lnTo>
                  <a:lnTo>
                    <a:pt x="1524889" y="1702816"/>
                  </a:lnTo>
                  <a:close/>
                </a:path>
                <a:path w="1525270" h="2346960">
                  <a:moveTo>
                    <a:pt x="1524889" y="864616"/>
                  </a:moveTo>
                  <a:lnTo>
                    <a:pt x="1515491" y="856996"/>
                  </a:lnTo>
                  <a:lnTo>
                    <a:pt x="1458722" y="810895"/>
                  </a:lnTo>
                  <a:lnTo>
                    <a:pt x="1451838" y="841908"/>
                  </a:lnTo>
                  <a:lnTo>
                    <a:pt x="154686" y="553593"/>
                  </a:lnTo>
                  <a:lnTo>
                    <a:pt x="151892" y="566039"/>
                  </a:lnTo>
                  <a:lnTo>
                    <a:pt x="1449095" y="854240"/>
                  </a:lnTo>
                  <a:lnTo>
                    <a:pt x="1442212" y="885317"/>
                  </a:lnTo>
                  <a:lnTo>
                    <a:pt x="1524889" y="864616"/>
                  </a:lnTo>
                  <a:close/>
                </a:path>
                <a:path w="1525270" h="2346960">
                  <a:moveTo>
                    <a:pt x="1524889" y="26416"/>
                  </a:moveTo>
                  <a:lnTo>
                    <a:pt x="1443863" y="0"/>
                  </a:lnTo>
                  <a:lnTo>
                    <a:pt x="1448574" y="31483"/>
                  </a:lnTo>
                  <a:lnTo>
                    <a:pt x="0" y="248793"/>
                  </a:lnTo>
                  <a:lnTo>
                    <a:pt x="1778" y="261239"/>
                  </a:lnTo>
                  <a:lnTo>
                    <a:pt x="1450454" y="44056"/>
                  </a:lnTo>
                  <a:lnTo>
                    <a:pt x="1455166" y="75438"/>
                  </a:lnTo>
                  <a:lnTo>
                    <a:pt x="1520367" y="29591"/>
                  </a:lnTo>
                  <a:lnTo>
                    <a:pt x="1524889" y="26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2809" y="2851530"/>
            <a:ext cx="354965" cy="1076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X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800" spc="-5" dirty="0">
                <a:latin typeface="Tahoma"/>
                <a:cs typeface="Tahoma"/>
              </a:rPr>
              <a:t>X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95400" y="2057400"/>
            <a:ext cx="6667500" cy="422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8194" y="792226"/>
            <a:ext cx="471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ahoma"/>
                <a:cs typeface="Tahoma"/>
              </a:rPr>
              <a:t>S - P </a:t>
            </a:r>
            <a:r>
              <a:rPr sz="4400" spc="-5" dirty="0">
                <a:latin typeface="Tahoma"/>
                <a:cs typeface="Tahoma"/>
              </a:rPr>
              <a:t>orbital</a:t>
            </a:r>
            <a:r>
              <a:rPr sz="4400" spc="-85" dirty="0">
                <a:latin typeface="Tahoma"/>
                <a:cs typeface="Tahoma"/>
              </a:rPr>
              <a:t> </a:t>
            </a:r>
            <a:r>
              <a:rPr sz="4400" dirty="0">
                <a:latin typeface="Tahoma"/>
                <a:cs typeface="Tahoma"/>
              </a:rPr>
              <a:t>mixing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643509"/>
            <a:ext cx="6243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Relative </a:t>
            </a:r>
            <a:r>
              <a:rPr sz="3600" spc="-10" dirty="0"/>
              <a:t>Energy Levels </a:t>
            </a:r>
            <a:r>
              <a:rPr sz="3600" spc="-25" dirty="0"/>
              <a:t>for </a:t>
            </a:r>
            <a:r>
              <a:rPr sz="3600" dirty="0"/>
              <a:t>2s &amp;</a:t>
            </a:r>
            <a:r>
              <a:rPr sz="3600" spc="-55" dirty="0"/>
              <a:t> </a:t>
            </a:r>
            <a:r>
              <a:rPr sz="3600" dirty="0"/>
              <a:t>2p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5445252" y="1523998"/>
            <a:ext cx="2631948" cy="5289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2600" y="1632202"/>
            <a:ext cx="3052572" cy="5215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3620" y="5666943"/>
            <a:ext cx="203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93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 </a:t>
            </a:r>
            <a:r>
              <a:rPr sz="1800" b="1" spc="-5" dirty="0">
                <a:latin typeface="Arial"/>
                <a:cs typeface="Arial"/>
              </a:rPr>
              <a:t>energy </a:t>
            </a:r>
            <a:r>
              <a:rPr sz="1800" b="1" spc="-10" dirty="0">
                <a:latin typeface="Arial"/>
                <a:cs typeface="Arial"/>
              </a:rPr>
              <a:t>levels  </a:t>
            </a:r>
            <a:r>
              <a:rPr sz="1800" b="1" spc="-5" dirty="0">
                <a:latin typeface="Arial"/>
                <a:cs typeface="Arial"/>
              </a:rPr>
              <a:t>for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baseline="-20833" dirty="0">
                <a:latin typeface="Arial"/>
                <a:cs typeface="Arial"/>
              </a:rPr>
              <a:t>2</a:t>
            </a:r>
            <a:r>
              <a:rPr sz="1800" b="1" dirty="0">
                <a:latin typeface="Arial"/>
                <a:cs typeface="Arial"/>
              </a:rPr>
              <a:t>, </a:t>
            </a:r>
            <a:r>
              <a:rPr sz="1800" b="1" spc="-5" dirty="0">
                <a:latin typeface="Arial"/>
                <a:cs typeface="Arial"/>
              </a:rPr>
              <a:t>F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Ne</a:t>
            </a:r>
            <a:r>
              <a:rPr sz="1800" b="1" spc="-15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45228" y="5666943"/>
            <a:ext cx="195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30480" indent="-171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MO </a:t>
            </a:r>
            <a:r>
              <a:rPr sz="1800" b="1" spc="-5" dirty="0">
                <a:latin typeface="Arial"/>
                <a:cs typeface="Arial"/>
              </a:rPr>
              <a:t>energy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levels  </a:t>
            </a:r>
            <a:r>
              <a:rPr sz="1800" b="1" spc="-5" dirty="0">
                <a:latin typeface="Arial"/>
                <a:cs typeface="Arial"/>
              </a:rPr>
              <a:t>for B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, C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r>
              <a:rPr sz="1800" b="1" spc="-5" dirty="0">
                <a:latin typeface="Arial"/>
                <a:cs typeface="Arial"/>
              </a:rPr>
              <a:t>,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140" y="2161159"/>
            <a:ext cx="1715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1D600"/>
                </a:solidFill>
                <a:latin typeface="Arial"/>
                <a:cs typeface="Arial"/>
              </a:rPr>
              <a:t>WITHOUT </a:t>
            </a:r>
            <a:r>
              <a:rPr sz="1800" b="1" dirty="0">
                <a:latin typeface="Arial"/>
                <a:cs typeface="Arial"/>
              </a:rPr>
              <a:t>big  </a:t>
            </a:r>
            <a:r>
              <a:rPr sz="1800" b="1" spc="-5" dirty="0">
                <a:latin typeface="Arial"/>
                <a:cs typeface="Arial"/>
              </a:rPr>
              <a:t>2s-2p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repulsion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7328" y="2161159"/>
            <a:ext cx="1676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big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2s-2p  repulsion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19200" y="228598"/>
            <a:ext cx="6585204" cy="655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4001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5" dirty="0"/>
              <a:t>Triumph </a:t>
            </a:r>
            <a:r>
              <a:rPr sz="5000" spc="-40" dirty="0"/>
              <a:t>for </a:t>
            </a:r>
            <a:r>
              <a:rPr sz="5000" dirty="0"/>
              <a:t>MO</a:t>
            </a:r>
            <a:r>
              <a:rPr sz="5000" spc="-10" dirty="0"/>
              <a:t> </a:t>
            </a:r>
            <a:r>
              <a:rPr sz="5000" spc="-5" dirty="0"/>
              <a:t>Theory?</a:t>
            </a:r>
            <a:endParaRPr sz="5000"/>
          </a:p>
        </p:txBody>
      </p:sp>
      <p:sp>
        <p:nvSpPr>
          <p:cNvPr id="9" name="object 9"/>
          <p:cNvSpPr/>
          <p:nvPr/>
        </p:nvSpPr>
        <p:spPr>
          <a:xfrm>
            <a:off x="304800" y="1981200"/>
            <a:ext cx="3634740" cy="464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2057400"/>
            <a:ext cx="4134611" cy="453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Molecular </a:t>
            </a:r>
            <a:r>
              <a:rPr spc="-15" dirty="0"/>
              <a:t>Orbital </a:t>
            </a:r>
            <a:r>
              <a:rPr spc="-5" dirty="0"/>
              <a:t>(MO)</a:t>
            </a:r>
            <a:r>
              <a:rPr spc="-45" dirty="0"/>
              <a:t> </a:t>
            </a:r>
            <a:r>
              <a:rPr dirty="0"/>
              <a:t>Theory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087623" y="1463039"/>
            <a:ext cx="1579245" cy="733425"/>
            <a:chOff x="3087623" y="1463039"/>
            <a:chExt cx="1579245" cy="733425"/>
          </a:xfrm>
        </p:grpSpPr>
        <p:sp>
          <p:nvSpPr>
            <p:cNvPr id="10" name="object 10"/>
            <p:cNvSpPr/>
            <p:nvPr/>
          </p:nvSpPr>
          <p:spPr>
            <a:xfrm>
              <a:off x="3087623" y="1463039"/>
              <a:ext cx="755903" cy="733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07663" y="1463039"/>
              <a:ext cx="1258824" cy="7330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922520" y="1463039"/>
            <a:ext cx="2338070" cy="733425"/>
            <a:chOff x="4922520" y="1463039"/>
            <a:chExt cx="2338070" cy="733425"/>
          </a:xfrm>
        </p:grpSpPr>
        <p:sp>
          <p:nvSpPr>
            <p:cNvPr id="13" name="object 13"/>
            <p:cNvSpPr/>
            <p:nvPr/>
          </p:nvSpPr>
          <p:spPr>
            <a:xfrm>
              <a:off x="4922520" y="1463039"/>
              <a:ext cx="1063752" cy="7330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50408" y="1463039"/>
              <a:ext cx="1709928" cy="7330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-20" dirty="0"/>
              <a:t>Developed </a:t>
            </a:r>
            <a:r>
              <a:rPr spc="-30" dirty="0"/>
              <a:t>by </a:t>
            </a:r>
            <a:r>
              <a:rPr spc="-195" dirty="0"/>
              <a:t>F. </a:t>
            </a:r>
            <a:r>
              <a:rPr spc="-45" dirty="0"/>
              <a:t>Hund </a:t>
            </a:r>
            <a:r>
              <a:rPr spc="-35" dirty="0"/>
              <a:t>and </a:t>
            </a:r>
            <a:r>
              <a:rPr spc="-100" dirty="0"/>
              <a:t>R.S. </a:t>
            </a:r>
            <a:r>
              <a:rPr spc="-40" dirty="0"/>
              <a:t>Mulliken </a:t>
            </a:r>
            <a:r>
              <a:rPr spc="-25" dirty="0"/>
              <a:t>in</a:t>
            </a:r>
            <a:r>
              <a:rPr spc="-140" dirty="0"/>
              <a:t> </a:t>
            </a:r>
            <a:r>
              <a:rPr spc="-285" dirty="0"/>
              <a:t>1932</a:t>
            </a:r>
          </a:p>
          <a:p>
            <a:pPr marL="28638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-45" dirty="0"/>
              <a:t>Diagram </a:t>
            </a:r>
            <a:r>
              <a:rPr spc="-20" dirty="0"/>
              <a:t>of </a:t>
            </a:r>
            <a:r>
              <a:rPr spc="-25" dirty="0"/>
              <a:t>molecular energy</a:t>
            </a:r>
            <a:r>
              <a:rPr spc="-114" dirty="0"/>
              <a:t> </a:t>
            </a:r>
            <a:r>
              <a:rPr spc="-35" dirty="0"/>
              <a:t>levels</a:t>
            </a:r>
          </a:p>
          <a:p>
            <a:pPr marL="28638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-25" dirty="0"/>
              <a:t>Magnetic </a:t>
            </a:r>
            <a:r>
              <a:rPr spc="-35" dirty="0"/>
              <a:t>and spectral</a:t>
            </a:r>
            <a:r>
              <a:rPr spc="-110" dirty="0"/>
              <a:t> </a:t>
            </a:r>
            <a:r>
              <a:rPr spc="-35" dirty="0"/>
              <a:t>properties</a:t>
            </a:r>
          </a:p>
          <a:p>
            <a:pPr marL="652145" lvl="1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2780" algn="l"/>
              </a:tabLst>
            </a:pPr>
            <a:r>
              <a:rPr sz="2400" spc="-40" dirty="0">
                <a:latin typeface="Georgia"/>
                <a:cs typeface="Georgia"/>
              </a:rPr>
              <a:t>Paramagnetic </a:t>
            </a:r>
            <a:r>
              <a:rPr sz="2400" spc="-60" dirty="0">
                <a:latin typeface="Georgia"/>
                <a:cs typeface="Georgia"/>
              </a:rPr>
              <a:t>vs.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Diamagnetic</a:t>
            </a:r>
            <a:endParaRPr sz="2400">
              <a:latin typeface="Georgia"/>
              <a:cs typeface="Georgia"/>
            </a:endParaRPr>
          </a:p>
          <a:p>
            <a:pPr marL="652145" lvl="1" indent="-247015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2780" algn="l"/>
              </a:tabLst>
            </a:pPr>
            <a:r>
              <a:rPr sz="2400" spc="-30" dirty="0">
                <a:latin typeface="Georgia"/>
                <a:cs typeface="Georgia"/>
              </a:rPr>
              <a:t>Electronic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transitions</a:t>
            </a:r>
            <a:endParaRPr sz="2400">
              <a:latin typeface="Georgia"/>
              <a:cs typeface="Georgia"/>
            </a:endParaRPr>
          </a:p>
          <a:p>
            <a:pPr marL="652145" lvl="1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2780" algn="l"/>
              </a:tabLst>
            </a:pPr>
            <a:r>
              <a:rPr sz="2400" spc="-35" dirty="0">
                <a:latin typeface="Georgia"/>
                <a:cs typeface="Georgia"/>
              </a:rPr>
              <a:t>Solid </a:t>
            </a:r>
            <a:r>
              <a:rPr sz="2400" spc="-40" dirty="0">
                <a:latin typeface="Georgia"/>
                <a:cs typeface="Georgia"/>
              </a:rPr>
              <a:t>State -</a:t>
            </a:r>
            <a:r>
              <a:rPr sz="2400" spc="6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Conductance</a:t>
            </a:r>
            <a:endParaRPr sz="24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pc="-35" dirty="0"/>
              <a:t>Predicts </a:t>
            </a:r>
            <a:r>
              <a:rPr spc="-30" dirty="0"/>
              <a:t>existence </a:t>
            </a:r>
            <a:r>
              <a:rPr spc="-20" dirty="0"/>
              <a:t>of</a:t>
            </a:r>
            <a:r>
              <a:rPr spc="-80" dirty="0"/>
              <a:t> </a:t>
            </a:r>
            <a:r>
              <a:rPr spc="-20" dirty="0"/>
              <a:t>molecules</a:t>
            </a:r>
          </a:p>
          <a:p>
            <a:pPr marL="652145" lvl="1" indent="-247015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2780" algn="l"/>
              </a:tabLst>
            </a:pPr>
            <a:r>
              <a:rPr sz="2400" spc="-50" dirty="0">
                <a:latin typeface="Georgia"/>
                <a:cs typeface="Georgia"/>
              </a:rPr>
              <a:t>Bond</a:t>
            </a:r>
            <a:r>
              <a:rPr sz="2400" spc="25" dirty="0">
                <a:latin typeface="Georgia"/>
                <a:cs typeface="Georgia"/>
              </a:rPr>
              <a:t> </a:t>
            </a:r>
            <a:r>
              <a:rPr sz="2400" spc="-15" dirty="0">
                <a:latin typeface="Georgia"/>
                <a:cs typeface="Georgia"/>
              </a:rPr>
              <a:t>Order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684022"/>
            <a:ext cx="6888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Can MO Theory </a:t>
            </a:r>
            <a:r>
              <a:rPr sz="4000" spc="-10" dirty="0"/>
              <a:t>Explain</a:t>
            </a:r>
            <a:r>
              <a:rPr sz="4000" spc="-15" dirty="0"/>
              <a:t> </a:t>
            </a:r>
            <a:r>
              <a:rPr sz="4000" spc="-5" dirty="0"/>
              <a:t>Bonding?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688340" y="1932559"/>
            <a:ext cx="124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PROB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87194" y="1932559"/>
            <a:ext cx="6499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As the </a:t>
            </a:r>
            <a:r>
              <a:rPr sz="1800" spc="-10" dirty="0">
                <a:latin typeface="Arial"/>
                <a:cs typeface="Arial"/>
              </a:rPr>
              <a:t>following </a:t>
            </a:r>
            <a:r>
              <a:rPr sz="1800" spc="-5" dirty="0">
                <a:latin typeface="Arial"/>
                <a:cs typeface="Arial"/>
              </a:rPr>
              <a:t>data </a:t>
            </a:r>
            <a:r>
              <a:rPr sz="1800" spc="-30" dirty="0">
                <a:latin typeface="Arial"/>
                <a:cs typeface="Arial"/>
              </a:rPr>
              <a:t>show, </a:t>
            </a:r>
            <a:r>
              <a:rPr sz="1800" spc="-5" dirty="0">
                <a:latin typeface="Arial"/>
                <a:cs typeface="Arial"/>
              </a:rPr>
              <a:t>removing an electron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spc="7" baseline="-20833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forms  </a:t>
            </a:r>
            <a:r>
              <a:rPr sz="1800" spc="-5" dirty="0">
                <a:latin typeface="Arial"/>
                <a:cs typeface="Arial"/>
              </a:rPr>
              <a:t>an 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25" dirty="0">
                <a:latin typeface="Arial"/>
                <a:cs typeface="Arial"/>
              </a:rPr>
              <a:t>weaker, </a:t>
            </a:r>
            <a:r>
              <a:rPr sz="1800" spc="-5" dirty="0">
                <a:latin typeface="Arial"/>
                <a:cs typeface="Arial"/>
              </a:rPr>
              <a:t>longer bond than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parent molecules,  </a:t>
            </a:r>
            <a:r>
              <a:rPr sz="1800" spc="-10" dirty="0">
                <a:latin typeface="Arial"/>
                <a:cs typeface="Arial"/>
              </a:rPr>
              <a:t>whereas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ion </a:t>
            </a:r>
            <a:r>
              <a:rPr sz="1800" dirty="0">
                <a:latin typeface="Arial"/>
                <a:cs typeface="Arial"/>
              </a:rPr>
              <a:t>formed from 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spc="7" baseline="-20833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has a </a:t>
            </a:r>
            <a:r>
              <a:rPr sz="1800" spc="-15" dirty="0">
                <a:latin typeface="Arial"/>
                <a:cs typeface="Arial"/>
              </a:rPr>
              <a:t>stronger, </a:t>
            </a:r>
            <a:r>
              <a:rPr sz="1800" spc="-5" dirty="0">
                <a:latin typeface="Arial"/>
                <a:cs typeface="Arial"/>
              </a:rPr>
              <a:t>shorter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bond: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340" y="4751908"/>
            <a:ext cx="718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PL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9194" y="4751908"/>
            <a:ext cx="694626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Find the number of valence electrons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each species, draw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diagrams, calculate bond orders, and then compare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results.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943" y="4238244"/>
            <a:ext cx="8639556" cy="513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4500" y="4295013"/>
            <a:ext cx="835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Explain </a:t>
            </a:r>
            <a:r>
              <a:rPr sz="1800" spc="-5" dirty="0">
                <a:latin typeface="Arial"/>
                <a:cs typeface="Arial"/>
              </a:rPr>
              <a:t>these </a:t>
            </a:r>
            <a:r>
              <a:rPr sz="1800" dirty="0">
                <a:latin typeface="Arial"/>
                <a:cs typeface="Arial"/>
              </a:rPr>
              <a:t>facts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diagrams that show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sequence and occupancy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52144" y="2866644"/>
            <a:ext cx="5156200" cy="1351915"/>
            <a:chOff x="1152144" y="2866644"/>
            <a:chExt cx="5156200" cy="1351915"/>
          </a:xfrm>
        </p:grpSpPr>
        <p:sp>
          <p:nvSpPr>
            <p:cNvPr id="16" name="object 16"/>
            <p:cNvSpPr/>
            <p:nvPr/>
          </p:nvSpPr>
          <p:spPr>
            <a:xfrm>
              <a:off x="1152144" y="3323844"/>
              <a:ext cx="2479548" cy="5135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2144" y="3704844"/>
              <a:ext cx="2060448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6076" y="2866644"/>
              <a:ext cx="472439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66388" y="3019044"/>
              <a:ext cx="301751" cy="353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92979" y="2866644"/>
              <a:ext cx="472439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3291" y="3019044"/>
              <a:ext cx="301751" cy="353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8635" y="2894076"/>
              <a:ext cx="304800" cy="3535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2055" y="2866644"/>
              <a:ext cx="486155" cy="5135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06084" y="3019044"/>
              <a:ext cx="301751" cy="353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749166" y="2923159"/>
            <a:ext cx="2491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176780" algn="l"/>
              </a:tabLst>
            </a:pP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7" baseline="-20833" dirty="0">
                <a:latin typeface="Arial"/>
                <a:cs typeface="Arial"/>
              </a:rPr>
              <a:t>2	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-7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28459" y="2866644"/>
            <a:ext cx="614680" cy="513715"/>
            <a:chOff x="6728459" y="2866644"/>
            <a:chExt cx="614680" cy="513715"/>
          </a:xfrm>
        </p:grpSpPr>
        <p:sp>
          <p:nvSpPr>
            <p:cNvPr id="27" name="object 27"/>
            <p:cNvSpPr/>
            <p:nvPr/>
          </p:nvSpPr>
          <p:spPr>
            <a:xfrm>
              <a:off x="6728459" y="2866644"/>
              <a:ext cx="486155" cy="5135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52487" y="3019044"/>
              <a:ext cx="301751" cy="3535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37831" y="2894076"/>
              <a:ext cx="304800" cy="3535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86325" y="2854578"/>
            <a:ext cx="239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86280" algn="l"/>
              </a:tabLst>
            </a:pPr>
            <a:r>
              <a:rPr sz="2700" b="1" spc="-7" baseline="-16975" dirty="0">
                <a:latin typeface="Arial"/>
                <a:cs typeface="Arial"/>
              </a:rPr>
              <a:t>N</a:t>
            </a:r>
            <a:r>
              <a:rPr sz="1800" b="1" spc="-7" baseline="-46296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+	</a:t>
            </a:r>
            <a:r>
              <a:rPr sz="2700" b="1" spc="-7" baseline="-16975" dirty="0">
                <a:latin typeface="Arial"/>
                <a:cs typeface="Arial"/>
              </a:rPr>
              <a:t>O</a:t>
            </a:r>
            <a:r>
              <a:rPr sz="1800" b="1" spc="-7" baseline="-46296" dirty="0">
                <a:latin typeface="Arial"/>
                <a:cs typeface="Arial"/>
              </a:rPr>
              <a:t>2</a:t>
            </a:r>
            <a:r>
              <a:rPr sz="1200" b="1" spc="-5" dirty="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590544" y="3323844"/>
            <a:ext cx="3811904" cy="894715"/>
            <a:chOff x="3590544" y="3323844"/>
            <a:chExt cx="3811904" cy="894715"/>
          </a:xfrm>
        </p:grpSpPr>
        <p:sp>
          <p:nvSpPr>
            <p:cNvPr id="32" name="object 32"/>
            <p:cNvSpPr/>
            <p:nvPr/>
          </p:nvSpPr>
          <p:spPr>
            <a:xfrm>
              <a:off x="3590544" y="3323844"/>
              <a:ext cx="687324" cy="5135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99688" y="3704844"/>
              <a:ext cx="670560" cy="5135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14744" y="3323844"/>
              <a:ext cx="687324" cy="51358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23888" y="3704844"/>
              <a:ext cx="670559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4144" y="3323844"/>
              <a:ext cx="687324" cy="5135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24144" y="3704844"/>
              <a:ext cx="687324" cy="513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71644" y="3323844"/>
              <a:ext cx="687324" cy="51358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80788" y="3704844"/>
              <a:ext cx="670560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263903" y="3353561"/>
          <a:ext cx="6203949" cy="697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8385"/>
                <a:gridCol w="932814"/>
                <a:gridCol w="1066800"/>
                <a:gridCol w="971550"/>
                <a:gridCol w="914400"/>
              </a:tblGrid>
              <a:tr h="379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Bond energy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(kJ/mol)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945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787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841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498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623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8194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32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Bond length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(pm)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2080"/>
                        </a:lnSpc>
                        <a:spcBef>
                          <a:spcPts val="325"/>
                        </a:spcBef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110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285115" algn="r">
                        <a:lnSpc>
                          <a:spcPts val="2080"/>
                        </a:lnSpc>
                        <a:spcBef>
                          <a:spcPts val="32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208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227965" algn="r">
                        <a:lnSpc>
                          <a:spcPts val="2080"/>
                        </a:lnSpc>
                        <a:spcBef>
                          <a:spcPts val="325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662940" y="5514543"/>
            <a:ext cx="519366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SOLUTION:</a:t>
            </a:r>
            <a:endParaRPr sz="1800">
              <a:latin typeface="Arial"/>
              <a:cs typeface="Arial"/>
            </a:endParaRPr>
          </a:p>
          <a:p>
            <a:pPr marL="723900" marR="30480">
              <a:lnSpc>
                <a:spcPts val="3600"/>
              </a:lnSpc>
              <a:spcBef>
                <a:spcPts val="359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" baseline="-20833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has 10 valence electrons, so N</a:t>
            </a:r>
            <a:r>
              <a:rPr sz="1800" spc="-7" baseline="-20833" dirty="0">
                <a:latin typeface="Arial"/>
                <a:cs typeface="Arial"/>
              </a:rPr>
              <a:t>2</a:t>
            </a:r>
            <a:r>
              <a:rPr sz="1800" spc="-7" baseline="25462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has </a:t>
            </a:r>
            <a:r>
              <a:rPr sz="1800" dirty="0">
                <a:latin typeface="Arial"/>
                <a:cs typeface="Arial"/>
              </a:rPr>
              <a:t>9.  O</a:t>
            </a:r>
            <a:r>
              <a:rPr sz="1800" baseline="-20833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has 12 valence electrons, so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baseline="25462" dirty="0">
                <a:latin typeface="Arial"/>
                <a:cs typeface="Arial"/>
              </a:rPr>
              <a:t>+ </a:t>
            </a:r>
            <a:r>
              <a:rPr sz="1800" spc="-5" dirty="0">
                <a:latin typeface="Arial"/>
                <a:cs typeface="Arial"/>
              </a:rPr>
              <a:t>has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11.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722757"/>
            <a:ext cx="61518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Real </a:t>
            </a:r>
            <a:r>
              <a:rPr sz="5000" spc="-45" dirty="0"/>
              <a:t>World</a:t>
            </a:r>
            <a:r>
              <a:rPr sz="5000" spc="-30" dirty="0"/>
              <a:t> </a:t>
            </a:r>
            <a:r>
              <a:rPr sz="5000" spc="-10" dirty="0"/>
              <a:t>Applications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869160"/>
            <a:ext cx="7512050" cy="44069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97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-40" dirty="0">
                <a:latin typeface="Georgia"/>
                <a:cs typeface="Georgia"/>
              </a:rPr>
              <a:t>Most </a:t>
            </a:r>
            <a:r>
              <a:rPr sz="2600" spc="-20" dirty="0">
                <a:latin typeface="Georgia"/>
                <a:cs typeface="Georgia"/>
              </a:rPr>
              <a:t>molecules </a:t>
            </a:r>
            <a:r>
              <a:rPr sz="2600" spc="-60" dirty="0">
                <a:latin typeface="Georgia"/>
                <a:cs typeface="Georgia"/>
              </a:rPr>
              <a:t>are</a:t>
            </a:r>
            <a:r>
              <a:rPr sz="2600" spc="-18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heteroatomic</a:t>
            </a:r>
            <a:endParaRPr sz="2600">
              <a:latin typeface="Georgia"/>
              <a:cs typeface="Georgia"/>
            </a:endParaRPr>
          </a:p>
          <a:p>
            <a:pPr marL="2997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15" dirty="0">
                <a:latin typeface="Georgia"/>
                <a:cs typeface="Georgia"/>
              </a:rPr>
              <a:t>What </a:t>
            </a:r>
            <a:r>
              <a:rPr sz="2600" spc="-30" dirty="0">
                <a:latin typeface="Georgia"/>
                <a:cs typeface="Georgia"/>
              </a:rPr>
              <a:t>needs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considered?</a:t>
            </a:r>
            <a:endParaRPr sz="2600">
              <a:latin typeface="Georgia"/>
              <a:cs typeface="Georgia"/>
            </a:endParaRPr>
          </a:p>
          <a:p>
            <a:pPr marL="6654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66115" algn="l"/>
              </a:tabLst>
            </a:pPr>
            <a:r>
              <a:rPr sz="2400" spc="-15" dirty="0">
                <a:latin typeface="Georgia"/>
                <a:cs typeface="Georgia"/>
              </a:rPr>
              <a:t>Orbitals</a:t>
            </a:r>
            <a:r>
              <a:rPr sz="2400" spc="-45" dirty="0">
                <a:latin typeface="Georgia"/>
                <a:cs typeface="Georgia"/>
              </a:rPr>
              <a:t> involved</a:t>
            </a:r>
            <a:endParaRPr sz="2400">
              <a:latin typeface="Georgia"/>
              <a:cs typeface="Georgia"/>
            </a:endParaRPr>
          </a:p>
          <a:p>
            <a:pPr marL="6654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66115" algn="l"/>
              </a:tabLst>
            </a:pPr>
            <a:r>
              <a:rPr sz="2400" spc="-30" dirty="0">
                <a:latin typeface="Georgia"/>
                <a:cs typeface="Georgia"/>
              </a:rPr>
              <a:t>Electronegativity </a:t>
            </a:r>
            <a:r>
              <a:rPr sz="2400" spc="-10" dirty="0">
                <a:latin typeface="Georgia"/>
                <a:cs typeface="Georgia"/>
              </a:rPr>
              <a:t>(Orbital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energies)</a:t>
            </a:r>
            <a:endParaRPr sz="2400">
              <a:latin typeface="Georgia"/>
              <a:cs typeface="Georgia"/>
            </a:endParaRPr>
          </a:p>
          <a:p>
            <a:pPr marL="665480" lvl="1" indent="-24765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66115" algn="l"/>
              </a:tabLst>
            </a:pPr>
            <a:r>
              <a:rPr sz="2400" spc="-25" dirty="0">
                <a:latin typeface="Georgia"/>
                <a:cs typeface="Georgia"/>
              </a:rPr>
              <a:t>Hybridization </a:t>
            </a:r>
            <a:r>
              <a:rPr sz="2400" spc="-40" dirty="0">
                <a:latin typeface="Georgia"/>
                <a:cs typeface="Georgia"/>
              </a:rPr>
              <a:t>(Group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Theory)</a:t>
            </a:r>
            <a:endParaRPr sz="2400">
              <a:latin typeface="Georgia"/>
              <a:cs typeface="Georgia"/>
            </a:endParaRPr>
          </a:p>
          <a:p>
            <a:pPr marL="665480" lvl="1" indent="-247650">
              <a:lnSpc>
                <a:spcPts val="2745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66115" algn="l"/>
              </a:tabLst>
            </a:pPr>
            <a:r>
              <a:rPr sz="2400" spc="-35" dirty="0">
                <a:latin typeface="Georgia"/>
                <a:cs typeface="Georgia"/>
              </a:rPr>
              <a:t>Mixing</a:t>
            </a:r>
            <a:endParaRPr sz="2400">
              <a:latin typeface="Georgia"/>
              <a:cs typeface="Georgia"/>
            </a:endParaRPr>
          </a:p>
          <a:p>
            <a:pPr marL="2776220">
              <a:lnSpc>
                <a:spcPts val="3045"/>
              </a:lnSpc>
            </a:pPr>
            <a:r>
              <a:rPr sz="2650" i="1" spc="-50" dirty="0">
                <a:latin typeface="Symbol"/>
                <a:cs typeface="Symbol"/>
              </a:rPr>
              <a:t></a:t>
            </a:r>
            <a:r>
              <a:rPr sz="2650" i="1" spc="-50" dirty="0">
                <a:latin typeface="Times New Roman"/>
                <a:cs typeface="Times New Roman"/>
              </a:rPr>
              <a:t> </a:t>
            </a:r>
            <a:r>
              <a:rPr sz="2500" spc="35" dirty="0">
                <a:latin typeface="Symbol"/>
                <a:cs typeface="Symbol"/>
              </a:rPr>
              <a:t>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i="1" spc="-60" dirty="0">
                <a:latin typeface="Times New Roman"/>
                <a:cs typeface="Times New Roman"/>
              </a:rPr>
              <a:t>C</a:t>
            </a:r>
            <a:r>
              <a:rPr sz="2175" spc="-89" baseline="-24904" dirty="0">
                <a:latin typeface="Times New Roman"/>
                <a:cs typeface="Times New Roman"/>
              </a:rPr>
              <a:t>1</a:t>
            </a:r>
            <a:r>
              <a:rPr sz="2650" i="1" spc="-60" dirty="0">
                <a:latin typeface="Symbol"/>
                <a:cs typeface="Symbol"/>
              </a:rPr>
              <a:t></a:t>
            </a:r>
            <a:r>
              <a:rPr sz="2650" i="1" spc="-60" dirty="0">
                <a:latin typeface="Times New Roman"/>
                <a:cs typeface="Times New Roman"/>
              </a:rPr>
              <a:t> </a:t>
            </a:r>
            <a:r>
              <a:rPr sz="2175" i="1" spc="44" baseline="-24904" dirty="0">
                <a:latin typeface="Times New Roman"/>
                <a:cs typeface="Times New Roman"/>
              </a:rPr>
              <a:t>A  </a:t>
            </a:r>
            <a:r>
              <a:rPr sz="2500" spc="35" dirty="0">
                <a:latin typeface="Symbol"/>
                <a:cs typeface="Symbol"/>
              </a:rPr>
              <a:t></a:t>
            </a:r>
            <a:r>
              <a:rPr sz="2500" spc="-345" dirty="0">
                <a:latin typeface="Times New Roman"/>
                <a:cs typeface="Times New Roman"/>
              </a:rPr>
              <a:t> </a:t>
            </a:r>
            <a:r>
              <a:rPr sz="2500" i="1" spc="80" dirty="0">
                <a:latin typeface="Times New Roman"/>
                <a:cs typeface="Times New Roman"/>
              </a:rPr>
              <a:t>C</a:t>
            </a:r>
            <a:r>
              <a:rPr sz="2175" spc="120" baseline="-24904" dirty="0">
                <a:latin typeface="Times New Roman"/>
                <a:cs typeface="Times New Roman"/>
              </a:rPr>
              <a:t>2</a:t>
            </a:r>
            <a:r>
              <a:rPr sz="2650" i="1" spc="80" dirty="0">
                <a:latin typeface="Symbol"/>
                <a:cs typeface="Symbol"/>
              </a:rPr>
              <a:t></a:t>
            </a:r>
            <a:r>
              <a:rPr sz="2175" i="1" spc="120" baseline="-24904" dirty="0">
                <a:latin typeface="Times New Roman"/>
                <a:cs typeface="Times New Roman"/>
              </a:rPr>
              <a:t>B</a:t>
            </a:r>
            <a:endParaRPr sz="2175" baseline="-24904">
              <a:latin typeface="Times New Roman"/>
              <a:cs typeface="Times New Roman"/>
            </a:endParaRPr>
          </a:p>
          <a:p>
            <a:pPr marL="2853055">
              <a:lnSpc>
                <a:spcPct val="100000"/>
              </a:lnSpc>
              <a:spcBef>
                <a:spcPts val="1645"/>
              </a:spcBef>
            </a:pPr>
            <a:r>
              <a:rPr sz="2650" i="1" spc="-35" dirty="0">
                <a:latin typeface="Symbol"/>
                <a:cs typeface="Symbol"/>
              </a:rPr>
              <a:t></a:t>
            </a:r>
            <a:r>
              <a:rPr sz="2650" i="1" spc="-420" dirty="0">
                <a:latin typeface="Times New Roman"/>
                <a:cs typeface="Times New Roman"/>
              </a:rPr>
              <a:t> </a:t>
            </a:r>
            <a:r>
              <a:rPr sz="2550" spc="20" dirty="0">
                <a:latin typeface="Times New Roman"/>
                <a:cs typeface="Times New Roman"/>
              </a:rPr>
              <a:t>*</a:t>
            </a:r>
            <a:r>
              <a:rPr sz="2550" spc="-270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</a:t>
            </a:r>
            <a:r>
              <a:rPr sz="2550" spc="-195" dirty="0">
                <a:latin typeface="Times New Roman"/>
                <a:cs typeface="Times New Roman"/>
              </a:rPr>
              <a:t> </a:t>
            </a:r>
            <a:r>
              <a:rPr sz="2550" i="1" spc="-60" dirty="0">
                <a:latin typeface="Times New Roman"/>
                <a:cs typeface="Times New Roman"/>
              </a:rPr>
              <a:t>C</a:t>
            </a:r>
            <a:r>
              <a:rPr sz="2175" spc="-89" baseline="-24904" dirty="0">
                <a:latin typeface="Times New Roman"/>
                <a:cs typeface="Times New Roman"/>
              </a:rPr>
              <a:t>1</a:t>
            </a:r>
            <a:r>
              <a:rPr sz="2650" i="1" spc="-60" dirty="0">
                <a:latin typeface="Symbol"/>
                <a:cs typeface="Symbol"/>
              </a:rPr>
              <a:t></a:t>
            </a:r>
            <a:r>
              <a:rPr sz="2175" i="1" spc="-89" baseline="-24904" dirty="0">
                <a:latin typeface="Times New Roman"/>
                <a:cs typeface="Times New Roman"/>
              </a:rPr>
              <a:t>A </a:t>
            </a:r>
            <a:r>
              <a:rPr sz="2175" i="1" spc="-67" baseline="-2490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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C</a:t>
            </a:r>
            <a:r>
              <a:rPr sz="2175" spc="-7" baseline="-24904" dirty="0">
                <a:latin typeface="Times New Roman"/>
                <a:cs typeface="Times New Roman"/>
              </a:rPr>
              <a:t>2</a:t>
            </a:r>
            <a:r>
              <a:rPr sz="2650" i="1" spc="-5" dirty="0">
                <a:latin typeface="Symbol"/>
                <a:cs typeface="Symbol"/>
              </a:rPr>
              <a:t></a:t>
            </a:r>
            <a:r>
              <a:rPr sz="2175" i="1" spc="-7" baseline="-24904" dirty="0">
                <a:latin typeface="Times New Roman"/>
                <a:cs typeface="Times New Roman"/>
              </a:rPr>
              <a:t>B</a:t>
            </a:r>
            <a:endParaRPr sz="2175" baseline="-249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3302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Where the </a:t>
            </a:r>
            <a:r>
              <a:rPr sz="1800" spc="-10" dirty="0">
                <a:latin typeface="Tahoma"/>
                <a:cs typeface="Tahoma"/>
              </a:rPr>
              <a:t>coefficients </a:t>
            </a:r>
            <a:r>
              <a:rPr sz="1800" spc="-5" dirty="0">
                <a:latin typeface="Tahoma"/>
                <a:cs typeface="Tahoma"/>
              </a:rPr>
              <a:t>C, indicate the contribution </a:t>
            </a:r>
            <a:r>
              <a:rPr sz="1800" dirty="0">
                <a:latin typeface="Tahoma"/>
                <a:cs typeface="Tahoma"/>
              </a:rPr>
              <a:t>of </a:t>
            </a:r>
            <a:r>
              <a:rPr sz="1800" spc="-5" dirty="0">
                <a:latin typeface="Tahoma"/>
                <a:cs typeface="Tahoma"/>
              </a:rPr>
              <a:t>the AO to the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386828" y="3805428"/>
            <a:ext cx="1381125" cy="619125"/>
            <a:chOff x="7386828" y="3805428"/>
            <a:chExt cx="1381125" cy="619125"/>
          </a:xfrm>
        </p:grpSpPr>
        <p:sp>
          <p:nvSpPr>
            <p:cNvPr id="9" name="object 9"/>
            <p:cNvSpPr/>
            <p:nvPr/>
          </p:nvSpPr>
          <p:spPr>
            <a:xfrm>
              <a:off x="7391400" y="381000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0" y="381000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00878" y="4105777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4">
                  <a:moveTo>
                    <a:pt x="344329" y="0"/>
                  </a:moveTo>
                  <a:lnTo>
                    <a:pt x="0" y="0"/>
                  </a:lnTo>
                </a:path>
              </a:pathLst>
            </a:custGeom>
            <a:ln w="12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00878" y="4092915"/>
              <a:ext cx="357505" cy="26034"/>
            </a:xfrm>
            <a:custGeom>
              <a:avLst/>
              <a:gdLst/>
              <a:ahLst/>
              <a:cxnLst/>
              <a:rect l="l" t="t" r="r" b="b"/>
              <a:pathLst>
                <a:path w="357504" h="26035">
                  <a:moveTo>
                    <a:pt x="356956" y="0"/>
                  </a:moveTo>
                  <a:lnTo>
                    <a:pt x="0" y="0"/>
                  </a:lnTo>
                  <a:lnTo>
                    <a:pt x="0" y="25422"/>
                  </a:lnTo>
                  <a:lnTo>
                    <a:pt x="356956" y="25422"/>
                  </a:lnTo>
                  <a:lnTo>
                    <a:pt x="35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00878" y="4169485"/>
              <a:ext cx="344805" cy="0"/>
            </a:xfrm>
            <a:custGeom>
              <a:avLst/>
              <a:gdLst/>
              <a:ahLst/>
              <a:cxnLst/>
              <a:rect l="l" t="t" r="r" b="b"/>
              <a:pathLst>
                <a:path w="344804">
                  <a:moveTo>
                    <a:pt x="344329" y="0"/>
                  </a:moveTo>
                  <a:lnTo>
                    <a:pt x="0" y="0"/>
                  </a:lnTo>
                </a:path>
              </a:pathLst>
            </a:custGeom>
            <a:ln w="12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00878" y="4156922"/>
              <a:ext cx="357505" cy="26034"/>
            </a:xfrm>
            <a:custGeom>
              <a:avLst/>
              <a:gdLst/>
              <a:ahLst/>
              <a:cxnLst/>
              <a:rect l="l" t="t" r="r" b="b"/>
              <a:pathLst>
                <a:path w="357504" h="26035">
                  <a:moveTo>
                    <a:pt x="356956" y="0"/>
                  </a:moveTo>
                  <a:lnTo>
                    <a:pt x="0" y="0"/>
                  </a:lnTo>
                  <a:lnTo>
                    <a:pt x="0" y="25422"/>
                  </a:lnTo>
                  <a:lnTo>
                    <a:pt x="356956" y="25422"/>
                  </a:lnTo>
                  <a:lnTo>
                    <a:pt x="356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82147" y="4169485"/>
              <a:ext cx="76449" cy="768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82147" y="4054629"/>
              <a:ext cx="76449" cy="7656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85451" y="3926590"/>
              <a:ext cx="76454" cy="768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0788" y="3926590"/>
              <a:ext cx="76442" cy="768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87487" y="4156925"/>
              <a:ext cx="76442" cy="765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87487" y="4041758"/>
              <a:ext cx="76442" cy="765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60620" y="3901172"/>
              <a:ext cx="76454" cy="765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6099" y="2432599"/>
            <a:ext cx="309880" cy="83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6300" y="1219200"/>
            <a:ext cx="76200" cy="4648200"/>
          </a:xfrm>
          <a:custGeom>
            <a:avLst/>
            <a:gdLst/>
            <a:ahLst/>
            <a:cxnLst/>
            <a:rect l="l" t="t" r="r" b="b"/>
            <a:pathLst>
              <a:path w="76200" h="4648200">
                <a:moveTo>
                  <a:pt x="44450" y="63500"/>
                </a:moveTo>
                <a:lnTo>
                  <a:pt x="31750" y="63500"/>
                </a:lnTo>
                <a:lnTo>
                  <a:pt x="31750" y="4648200"/>
                </a:lnTo>
                <a:lnTo>
                  <a:pt x="44450" y="4648200"/>
                </a:lnTo>
                <a:lnTo>
                  <a:pt x="44450" y="63500"/>
                </a:lnTo>
                <a:close/>
              </a:path>
              <a:path w="76200" h="464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64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870828" y="635253"/>
            <a:ext cx="2875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The MO diagram for</a:t>
            </a:r>
            <a:r>
              <a:rPr sz="2000" b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81757" y="3872357"/>
            <a:ext cx="2086610" cy="1858010"/>
            <a:chOff x="2881757" y="3872357"/>
            <a:chExt cx="2086610" cy="1858010"/>
          </a:xfrm>
        </p:grpSpPr>
        <p:sp>
          <p:nvSpPr>
            <p:cNvPr id="26" name="object 26"/>
            <p:cNvSpPr/>
            <p:nvPr/>
          </p:nvSpPr>
          <p:spPr>
            <a:xfrm>
              <a:off x="2896362" y="43441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6362" y="43441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05328" y="4344161"/>
              <a:ext cx="277495" cy="381000"/>
            </a:xfrm>
            <a:custGeom>
              <a:avLst/>
              <a:gdLst/>
              <a:ahLst/>
              <a:cxnLst/>
              <a:rect l="l" t="t" r="r" b="b"/>
              <a:pathLst>
                <a:path w="2774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77495" h="3810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3162" y="5258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63162" y="5258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96562" y="4725162"/>
              <a:ext cx="457200" cy="762000"/>
            </a:xfrm>
            <a:custGeom>
              <a:avLst/>
              <a:gdLst/>
              <a:ahLst/>
              <a:cxnLst/>
              <a:rect l="l" t="t" r="r" b="b"/>
              <a:pathLst>
                <a:path w="457200" h="762000">
                  <a:moveTo>
                    <a:pt x="0" y="762000"/>
                  </a:moveTo>
                  <a:lnTo>
                    <a:pt x="4572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86962" y="38869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86962" y="38869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29762" y="4115562"/>
              <a:ext cx="1524000" cy="1371600"/>
            </a:xfrm>
            <a:custGeom>
              <a:avLst/>
              <a:gdLst/>
              <a:ahLst/>
              <a:cxnLst/>
              <a:rect l="l" t="t" r="r" b="b"/>
              <a:pathLst>
                <a:path w="1524000" h="1371600">
                  <a:moveTo>
                    <a:pt x="1524000" y="609600"/>
                  </a:moveTo>
                  <a:lnTo>
                    <a:pt x="990600" y="0"/>
                  </a:lnTo>
                </a:path>
                <a:path w="1524000" h="1371600">
                  <a:moveTo>
                    <a:pt x="533400" y="1371600"/>
                  </a:moveTo>
                  <a:lnTo>
                    <a:pt x="0" y="457200"/>
                  </a:lnTo>
                </a:path>
                <a:path w="1524000" h="1371600">
                  <a:moveTo>
                    <a:pt x="0" y="457200"/>
                  </a:moveTo>
                  <a:lnTo>
                    <a:pt x="4572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95928" y="3886961"/>
              <a:ext cx="353695" cy="1752600"/>
            </a:xfrm>
            <a:custGeom>
              <a:avLst/>
              <a:gdLst/>
              <a:ahLst/>
              <a:cxnLst/>
              <a:rect l="l" t="t" r="r" b="b"/>
              <a:pathLst>
                <a:path w="353695" h="17526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353695" h="1752600">
                  <a:moveTo>
                    <a:pt x="163068" y="1458468"/>
                  </a:moveTo>
                  <a:lnTo>
                    <a:pt x="155829" y="1443990"/>
                  </a:lnTo>
                  <a:lnTo>
                    <a:pt x="119634" y="1371600"/>
                  </a:lnTo>
                  <a:lnTo>
                    <a:pt x="76200" y="1458468"/>
                  </a:lnTo>
                  <a:lnTo>
                    <a:pt x="105156" y="1458468"/>
                  </a:lnTo>
                  <a:lnTo>
                    <a:pt x="105156" y="1752600"/>
                  </a:lnTo>
                  <a:lnTo>
                    <a:pt x="134112" y="1752600"/>
                  </a:lnTo>
                  <a:lnTo>
                    <a:pt x="134112" y="1458468"/>
                  </a:lnTo>
                  <a:lnTo>
                    <a:pt x="163068" y="1458468"/>
                  </a:lnTo>
                  <a:close/>
                </a:path>
                <a:path w="353695" h="17526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  <a:path w="353695" h="1752600">
                  <a:moveTo>
                    <a:pt x="353568" y="1665732"/>
                  </a:moveTo>
                  <a:lnTo>
                    <a:pt x="324612" y="1665732"/>
                  </a:lnTo>
                  <a:lnTo>
                    <a:pt x="324612" y="1371600"/>
                  </a:lnTo>
                  <a:lnTo>
                    <a:pt x="295656" y="1371600"/>
                  </a:lnTo>
                  <a:lnTo>
                    <a:pt x="295656" y="1665732"/>
                  </a:lnTo>
                  <a:lnTo>
                    <a:pt x="266700" y="1665732"/>
                  </a:lnTo>
                  <a:lnTo>
                    <a:pt x="310134" y="1752600"/>
                  </a:lnTo>
                  <a:lnTo>
                    <a:pt x="346329" y="1680210"/>
                  </a:lnTo>
                  <a:lnTo>
                    <a:pt x="353568" y="166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357883" y="214884"/>
            <a:ext cx="5820410" cy="3229610"/>
            <a:chOff x="1357883" y="214884"/>
            <a:chExt cx="5820410" cy="3229610"/>
          </a:xfrm>
        </p:grpSpPr>
        <p:sp>
          <p:nvSpPr>
            <p:cNvPr id="37" name="object 37"/>
            <p:cNvSpPr/>
            <p:nvPr/>
          </p:nvSpPr>
          <p:spPr>
            <a:xfrm>
              <a:off x="19057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057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23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723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391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0000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9161" y="1829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81328" y="1829561"/>
              <a:ext cx="1153795" cy="381000"/>
            </a:xfrm>
            <a:custGeom>
              <a:avLst/>
              <a:gdLst/>
              <a:ahLst/>
              <a:cxnLst/>
              <a:rect l="l" t="t" r="r" b="b"/>
              <a:pathLst>
                <a:path w="11537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1153795" h="381000">
                  <a:moveTo>
                    <a:pt x="620268" y="86868"/>
                  </a:moveTo>
                  <a:lnTo>
                    <a:pt x="613029" y="72390"/>
                  </a:lnTo>
                  <a:lnTo>
                    <a:pt x="576834" y="0"/>
                  </a:lnTo>
                  <a:lnTo>
                    <a:pt x="533400" y="86868"/>
                  </a:lnTo>
                  <a:lnTo>
                    <a:pt x="562356" y="86868"/>
                  </a:lnTo>
                  <a:lnTo>
                    <a:pt x="562356" y="381000"/>
                  </a:lnTo>
                  <a:lnTo>
                    <a:pt x="591312" y="381000"/>
                  </a:lnTo>
                  <a:lnTo>
                    <a:pt x="591312" y="86868"/>
                  </a:lnTo>
                  <a:lnTo>
                    <a:pt x="620268" y="86868"/>
                  </a:lnTo>
                  <a:close/>
                </a:path>
                <a:path w="1153795" h="381000">
                  <a:moveTo>
                    <a:pt x="1153668" y="86868"/>
                  </a:moveTo>
                  <a:lnTo>
                    <a:pt x="1146429" y="72390"/>
                  </a:lnTo>
                  <a:lnTo>
                    <a:pt x="1110234" y="0"/>
                  </a:lnTo>
                  <a:lnTo>
                    <a:pt x="1066800" y="86868"/>
                  </a:lnTo>
                  <a:lnTo>
                    <a:pt x="1095756" y="86868"/>
                  </a:lnTo>
                  <a:lnTo>
                    <a:pt x="1095756" y="381000"/>
                  </a:lnTo>
                  <a:lnTo>
                    <a:pt x="1124712" y="381000"/>
                  </a:lnTo>
                  <a:lnTo>
                    <a:pt x="1124712" y="86868"/>
                  </a:lnTo>
                  <a:lnTo>
                    <a:pt x="1153668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67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3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399" y="457200"/>
                  </a:lnTo>
                  <a:lnTo>
                    <a:pt x="533399" y="0"/>
                  </a:lnTo>
                  <a:close/>
                </a:path>
              </a:pathLst>
            </a:custGeom>
            <a:solidFill>
              <a:srgbClr val="EC171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67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399" y="457200"/>
                  </a:lnTo>
                  <a:lnTo>
                    <a:pt x="5333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633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C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33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01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C171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30162" y="1981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48528" y="1981961"/>
              <a:ext cx="1077595" cy="381000"/>
            </a:xfrm>
            <a:custGeom>
              <a:avLst/>
              <a:gdLst/>
              <a:ahLst/>
              <a:cxnLst/>
              <a:rect l="l" t="t" r="r" b="b"/>
              <a:pathLst>
                <a:path w="10775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1077595" h="3810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  <a:path w="1077595" h="381000">
                  <a:moveTo>
                    <a:pt x="544068" y="86868"/>
                  </a:moveTo>
                  <a:lnTo>
                    <a:pt x="536829" y="72390"/>
                  </a:lnTo>
                  <a:lnTo>
                    <a:pt x="500634" y="0"/>
                  </a:lnTo>
                  <a:lnTo>
                    <a:pt x="457200" y="86868"/>
                  </a:lnTo>
                  <a:lnTo>
                    <a:pt x="486156" y="86868"/>
                  </a:lnTo>
                  <a:lnTo>
                    <a:pt x="486156" y="381000"/>
                  </a:lnTo>
                  <a:lnTo>
                    <a:pt x="515112" y="381000"/>
                  </a:lnTo>
                  <a:lnTo>
                    <a:pt x="515112" y="86868"/>
                  </a:lnTo>
                  <a:lnTo>
                    <a:pt x="544068" y="86868"/>
                  </a:lnTo>
                  <a:close/>
                </a:path>
                <a:path w="1077595" h="381000">
                  <a:moveTo>
                    <a:pt x="1077468" y="86868"/>
                  </a:moveTo>
                  <a:lnTo>
                    <a:pt x="1070229" y="72390"/>
                  </a:lnTo>
                  <a:lnTo>
                    <a:pt x="1034034" y="0"/>
                  </a:lnTo>
                  <a:lnTo>
                    <a:pt x="990600" y="86868"/>
                  </a:lnTo>
                  <a:lnTo>
                    <a:pt x="1019556" y="86868"/>
                  </a:lnTo>
                  <a:lnTo>
                    <a:pt x="1019556" y="381000"/>
                  </a:lnTo>
                  <a:lnTo>
                    <a:pt x="1048512" y="381000"/>
                  </a:lnTo>
                  <a:lnTo>
                    <a:pt x="1048512" y="86868"/>
                  </a:lnTo>
                  <a:lnTo>
                    <a:pt x="1077468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67961" y="2972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267961" y="2972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34561" y="2972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34561" y="2972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43528" y="2972561"/>
              <a:ext cx="810895" cy="381000"/>
            </a:xfrm>
            <a:custGeom>
              <a:avLst/>
              <a:gdLst/>
              <a:ahLst/>
              <a:cxnLst/>
              <a:rect l="l" t="t" r="r" b="b"/>
              <a:pathLst>
                <a:path w="8108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810895" h="3810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  <a:path w="810895" h="381000">
                  <a:moveTo>
                    <a:pt x="620268" y="86868"/>
                  </a:moveTo>
                  <a:lnTo>
                    <a:pt x="613029" y="72390"/>
                  </a:lnTo>
                  <a:lnTo>
                    <a:pt x="576834" y="0"/>
                  </a:lnTo>
                  <a:lnTo>
                    <a:pt x="533400" y="86868"/>
                  </a:lnTo>
                  <a:lnTo>
                    <a:pt x="562356" y="86868"/>
                  </a:lnTo>
                  <a:lnTo>
                    <a:pt x="562356" y="381000"/>
                  </a:lnTo>
                  <a:lnTo>
                    <a:pt x="591312" y="381000"/>
                  </a:lnTo>
                  <a:lnTo>
                    <a:pt x="591312" y="86868"/>
                  </a:lnTo>
                  <a:lnTo>
                    <a:pt x="620268" y="86868"/>
                  </a:lnTo>
                  <a:close/>
                </a:path>
                <a:path w="810895" h="381000">
                  <a:moveTo>
                    <a:pt x="810768" y="294132"/>
                  </a:moveTo>
                  <a:lnTo>
                    <a:pt x="781812" y="294132"/>
                  </a:lnTo>
                  <a:lnTo>
                    <a:pt x="781812" y="0"/>
                  </a:lnTo>
                  <a:lnTo>
                    <a:pt x="752856" y="0"/>
                  </a:lnTo>
                  <a:lnTo>
                    <a:pt x="752856" y="294132"/>
                  </a:lnTo>
                  <a:lnTo>
                    <a:pt x="723900" y="294132"/>
                  </a:lnTo>
                  <a:lnTo>
                    <a:pt x="767334" y="381000"/>
                  </a:lnTo>
                  <a:lnTo>
                    <a:pt x="803529" y="308610"/>
                  </a:lnTo>
                  <a:lnTo>
                    <a:pt x="8107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2561" y="1524761"/>
              <a:ext cx="2590800" cy="1676400"/>
            </a:xfrm>
            <a:custGeom>
              <a:avLst/>
              <a:gdLst/>
              <a:ahLst/>
              <a:cxnLst/>
              <a:rect l="l" t="t" r="r" b="b"/>
              <a:pathLst>
                <a:path w="2590800" h="1676400">
                  <a:moveTo>
                    <a:pt x="1828800" y="1676400"/>
                  </a:moveTo>
                  <a:lnTo>
                    <a:pt x="2590800" y="685800"/>
                  </a:lnTo>
                </a:path>
                <a:path w="2590800" h="1676400">
                  <a:moveTo>
                    <a:pt x="762000" y="1676400"/>
                  </a:moveTo>
                  <a:lnTo>
                    <a:pt x="0" y="533400"/>
                  </a:lnTo>
                </a:path>
                <a:path w="2590800" h="1676400">
                  <a:moveTo>
                    <a:pt x="0" y="533400"/>
                  </a:moveTo>
                  <a:lnTo>
                    <a:pt x="6858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67961" y="1219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34561" y="1219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34561" y="12199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43527" y="1219961"/>
              <a:ext cx="86995" cy="381000"/>
            </a:xfrm>
            <a:custGeom>
              <a:avLst/>
              <a:gdLst/>
              <a:ahLst/>
              <a:cxnLst/>
              <a:rect l="l" t="t" r="r" b="b"/>
              <a:pathLst>
                <a:path w="86995" h="381000">
                  <a:moveTo>
                    <a:pt x="57912" y="72389"/>
                  </a:moveTo>
                  <a:lnTo>
                    <a:pt x="28956" y="72389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72389"/>
                  </a:lnTo>
                  <a:close/>
                </a:path>
                <a:path w="86995" h="381000">
                  <a:moveTo>
                    <a:pt x="43434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4" y="0"/>
                  </a:lnTo>
                  <a:close/>
                </a:path>
                <a:path w="86995" h="381000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01362" y="1372361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762000" y="83820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63161" y="2293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561" y="381762"/>
              <a:ext cx="990600" cy="1676400"/>
            </a:xfrm>
            <a:custGeom>
              <a:avLst/>
              <a:gdLst/>
              <a:ahLst/>
              <a:cxnLst/>
              <a:rect l="l" t="t" r="r" b="b"/>
              <a:pathLst>
                <a:path w="990600" h="1676400">
                  <a:moveTo>
                    <a:pt x="0" y="1676400"/>
                  </a:moveTo>
                  <a:lnTo>
                    <a:pt x="9906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39361" y="2210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9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39361" y="2210561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48328" y="2210561"/>
              <a:ext cx="277495" cy="381000"/>
            </a:xfrm>
            <a:custGeom>
              <a:avLst/>
              <a:gdLst/>
              <a:ahLst/>
              <a:cxnLst/>
              <a:rect l="l" t="t" r="r" b="b"/>
              <a:pathLst>
                <a:path w="2774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77495" h="3810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2561" y="381762"/>
              <a:ext cx="2590800" cy="2057400"/>
            </a:xfrm>
            <a:custGeom>
              <a:avLst/>
              <a:gdLst/>
              <a:ahLst/>
              <a:cxnLst/>
              <a:rect l="l" t="t" r="r" b="b"/>
              <a:pathLst>
                <a:path w="2590800" h="2057400">
                  <a:moveTo>
                    <a:pt x="0" y="1676400"/>
                  </a:moveTo>
                  <a:lnTo>
                    <a:pt x="1066800" y="2057400"/>
                  </a:lnTo>
                </a:path>
                <a:path w="2590800" h="2057400">
                  <a:moveTo>
                    <a:pt x="2590800" y="1828800"/>
                  </a:moveTo>
                  <a:lnTo>
                    <a:pt x="1600200" y="2057400"/>
                  </a:lnTo>
                </a:path>
                <a:path w="2590800" h="2057400">
                  <a:moveTo>
                    <a:pt x="2590800" y="1828800"/>
                  </a:moveTo>
                  <a:lnTo>
                    <a:pt x="1524000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2969514" y="4903470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2s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52625" y="5360619"/>
            <a:ext cx="9696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721CD"/>
                </a:solidFill>
                <a:latin typeface="Arial"/>
                <a:cs typeface="Arial"/>
              </a:rPr>
              <a:t>AO of</a:t>
            </a:r>
            <a:r>
              <a:rPr sz="2000" b="1" spc="-110" dirty="0">
                <a:solidFill>
                  <a:srgbClr val="1721C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21CD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972436" y="2388235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2p</a:t>
            </a:r>
            <a:endParaRPr sz="2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59986" y="4371213"/>
            <a:ext cx="46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ymbol"/>
                <a:cs typeface="Symbol"/>
              </a:rPr>
              <a:t></a:t>
            </a:r>
            <a:r>
              <a:rPr sz="1800" spc="-5" dirty="0">
                <a:latin typeface="Arial"/>
                <a:cs typeface="Arial"/>
              </a:rPr>
              <a:t>*</a:t>
            </a:r>
            <a:r>
              <a:rPr sz="1800" spc="-7" baseline="-20833" dirty="0">
                <a:latin typeface="Arial"/>
                <a:cs typeface="Arial"/>
              </a:rPr>
              <a:t>2s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19829" y="5687691"/>
            <a:ext cx="1246505" cy="84201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80"/>
              </a:spcBef>
            </a:pPr>
            <a:r>
              <a:rPr sz="2700" spc="-7" baseline="13888" dirty="0">
                <a:latin typeface="Symbol"/>
                <a:cs typeface="Symbol"/>
              </a:rPr>
              <a:t></a:t>
            </a:r>
            <a:r>
              <a:rPr sz="1200" spc="-5" dirty="0">
                <a:latin typeface="Arial"/>
                <a:cs typeface="Arial"/>
              </a:rPr>
              <a:t>2s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2000" b="1" spc="5" dirty="0">
                <a:solidFill>
                  <a:srgbClr val="6C17AF"/>
                </a:solidFill>
                <a:latin typeface="Arial"/>
                <a:cs typeface="Arial"/>
              </a:rPr>
              <a:t>MO </a:t>
            </a:r>
            <a:r>
              <a:rPr sz="2000" b="1" dirty="0">
                <a:solidFill>
                  <a:srgbClr val="6C17AF"/>
                </a:solidFill>
                <a:latin typeface="Arial"/>
                <a:cs typeface="Arial"/>
              </a:rPr>
              <a:t>of</a:t>
            </a:r>
            <a:r>
              <a:rPr sz="2000" b="1" spc="-110" dirty="0">
                <a:solidFill>
                  <a:srgbClr val="6C17A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C17A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939284" y="4482084"/>
            <a:ext cx="562610" cy="486409"/>
            <a:chOff x="4939284" y="4482084"/>
            <a:chExt cx="562610" cy="486409"/>
          </a:xfrm>
        </p:grpSpPr>
        <p:sp>
          <p:nvSpPr>
            <p:cNvPr id="74" name="object 74"/>
            <p:cNvSpPr/>
            <p:nvPr/>
          </p:nvSpPr>
          <p:spPr>
            <a:xfrm>
              <a:off x="4953762" y="449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533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533400" y="4572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EC1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53762" y="4496562"/>
              <a:ext cx="533400" cy="457200"/>
            </a:xfrm>
            <a:custGeom>
              <a:avLst/>
              <a:gdLst/>
              <a:ahLst/>
              <a:cxnLst/>
              <a:rect l="l" t="t" r="r" b="b"/>
              <a:pathLst>
                <a:path w="533400" h="457200">
                  <a:moveTo>
                    <a:pt x="0" y="457200"/>
                  </a:moveTo>
                  <a:lnTo>
                    <a:pt x="533400" y="457200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062728" y="4572762"/>
              <a:ext cx="277495" cy="381000"/>
            </a:xfrm>
            <a:custGeom>
              <a:avLst/>
              <a:gdLst/>
              <a:ahLst/>
              <a:cxnLst/>
              <a:rect l="l" t="t" r="r" b="b"/>
              <a:pathLst>
                <a:path w="277495" h="381000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381000"/>
                  </a:lnTo>
                  <a:lnTo>
                    <a:pt x="57912" y="381000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77495" h="381000">
                  <a:moveTo>
                    <a:pt x="277368" y="294132"/>
                  </a:moveTo>
                  <a:lnTo>
                    <a:pt x="248412" y="294132"/>
                  </a:lnTo>
                  <a:lnTo>
                    <a:pt x="248412" y="0"/>
                  </a:lnTo>
                  <a:lnTo>
                    <a:pt x="219456" y="0"/>
                  </a:lnTo>
                  <a:lnTo>
                    <a:pt x="219456" y="294132"/>
                  </a:lnTo>
                  <a:lnTo>
                    <a:pt x="190500" y="294132"/>
                  </a:lnTo>
                  <a:lnTo>
                    <a:pt x="233934" y="381000"/>
                  </a:lnTo>
                  <a:lnTo>
                    <a:pt x="270129" y="308610"/>
                  </a:lnTo>
                  <a:lnTo>
                    <a:pt x="277368" y="294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027167" y="5055870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2s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28564" y="5360619"/>
            <a:ext cx="984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EC171E"/>
                </a:solidFill>
                <a:latin typeface="Arial"/>
                <a:cs typeface="Arial"/>
              </a:rPr>
              <a:t>AO </a:t>
            </a:r>
            <a:r>
              <a:rPr sz="2000" b="1" dirty="0">
                <a:solidFill>
                  <a:srgbClr val="EC171E"/>
                </a:solidFill>
                <a:latin typeface="Arial"/>
                <a:cs typeface="Arial"/>
              </a:rPr>
              <a:t>of</a:t>
            </a:r>
            <a:r>
              <a:rPr sz="2000" b="1" spc="-120" dirty="0">
                <a:solidFill>
                  <a:srgbClr val="EC171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EC171E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40526" y="2540635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2p</a:t>
            </a:r>
            <a:endParaRPr sz="20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083684" y="3440048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22" baseline="13888" dirty="0">
                <a:latin typeface="Symbol"/>
                <a:cs typeface="Symbol"/>
              </a:rPr>
              <a:t></a:t>
            </a:r>
            <a:r>
              <a:rPr sz="1200" spc="-15" dirty="0">
                <a:latin typeface="Arial"/>
                <a:cs typeface="Arial"/>
              </a:rPr>
              <a:t>2p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177665" y="2621407"/>
            <a:ext cx="163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314825" y="275399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39234" y="1703273"/>
            <a:ext cx="4578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ymbol"/>
                <a:cs typeface="Symbol"/>
              </a:rPr>
              <a:t></a:t>
            </a:r>
            <a:r>
              <a:rPr sz="1800" spc="-10" dirty="0">
                <a:latin typeface="Arial"/>
                <a:cs typeface="Arial"/>
              </a:rPr>
              <a:t>*</a:t>
            </a:r>
            <a:r>
              <a:rPr sz="1800" spc="-15" baseline="-20833" dirty="0">
                <a:latin typeface="Arial"/>
                <a:cs typeface="Arial"/>
              </a:rPr>
              <a:t>2p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959986" y="712978"/>
            <a:ext cx="46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ymbol"/>
                <a:cs typeface="Symbol"/>
              </a:rPr>
              <a:t></a:t>
            </a:r>
            <a:r>
              <a:rPr sz="1800" spc="-5" dirty="0">
                <a:latin typeface="Arial"/>
                <a:cs typeface="Arial"/>
              </a:rPr>
              <a:t>*</a:t>
            </a:r>
            <a:r>
              <a:rPr sz="1800" spc="-7" baseline="-20833" dirty="0">
                <a:latin typeface="Arial"/>
                <a:cs typeface="Arial"/>
              </a:rPr>
              <a:t>2s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391400" y="3810000"/>
            <a:ext cx="1371600" cy="609600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1430"/>
              </a:spcBef>
              <a:tabLst>
                <a:tab pos="878840" algn="l"/>
              </a:tabLst>
            </a:pPr>
            <a:r>
              <a:rPr sz="1800" spc="15" dirty="0">
                <a:latin typeface="Arial"/>
                <a:cs typeface="Arial"/>
              </a:rPr>
              <a:t>N	</a:t>
            </a:r>
            <a:r>
              <a:rPr sz="1800" spc="2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735292" y="3530098"/>
            <a:ext cx="70294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0705" algn="l"/>
              </a:tabLst>
            </a:pP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0	0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888237" y="5078907"/>
            <a:ext cx="357505" cy="63500"/>
          </a:xfrm>
          <a:custGeom>
            <a:avLst/>
            <a:gdLst/>
            <a:ahLst/>
            <a:cxnLst/>
            <a:rect l="l" t="t" r="r" b="b"/>
            <a:pathLst>
              <a:path w="357504" h="63500">
                <a:moveTo>
                  <a:pt x="356969" y="0"/>
                </a:moveTo>
                <a:lnTo>
                  <a:pt x="0" y="0"/>
                </a:lnTo>
              </a:path>
              <a:path w="357504" h="63500">
                <a:moveTo>
                  <a:pt x="356969" y="63320"/>
                </a:moveTo>
                <a:lnTo>
                  <a:pt x="0" y="63320"/>
                </a:lnTo>
              </a:path>
            </a:pathLst>
          </a:custGeom>
          <a:ln w="256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object 88"/>
          <p:cNvGrpSpPr/>
          <p:nvPr/>
        </p:nvGrpSpPr>
        <p:grpSpPr>
          <a:xfrm>
            <a:off x="7582147" y="5002605"/>
            <a:ext cx="76835" cy="203200"/>
            <a:chOff x="7582147" y="5002605"/>
            <a:chExt cx="76835" cy="203200"/>
          </a:xfrm>
        </p:grpSpPr>
        <p:sp>
          <p:nvSpPr>
            <p:cNvPr id="89" name="object 89"/>
            <p:cNvSpPr/>
            <p:nvPr/>
          </p:nvSpPr>
          <p:spPr>
            <a:xfrm>
              <a:off x="7582147" y="5116907"/>
              <a:ext cx="76449" cy="886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582147" y="5002605"/>
              <a:ext cx="76449" cy="8896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7696818" y="4863297"/>
            <a:ext cx="191770" cy="88900"/>
            <a:chOff x="7696818" y="4863297"/>
            <a:chExt cx="191770" cy="88900"/>
          </a:xfrm>
        </p:grpSpPr>
        <p:sp>
          <p:nvSpPr>
            <p:cNvPr id="92" name="object 92"/>
            <p:cNvSpPr/>
            <p:nvPr/>
          </p:nvSpPr>
          <p:spPr>
            <a:xfrm>
              <a:off x="7811795" y="4863297"/>
              <a:ext cx="76442" cy="886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96818" y="4863297"/>
              <a:ext cx="76755" cy="8865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8487487" y="5002605"/>
            <a:ext cx="76835" cy="203200"/>
            <a:chOff x="8487487" y="5002605"/>
            <a:chExt cx="76835" cy="203200"/>
          </a:xfrm>
        </p:grpSpPr>
        <p:sp>
          <p:nvSpPr>
            <p:cNvPr id="95" name="object 95"/>
            <p:cNvSpPr/>
            <p:nvPr/>
          </p:nvSpPr>
          <p:spPr>
            <a:xfrm>
              <a:off x="8487487" y="5116907"/>
              <a:ext cx="76442" cy="8864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87487" y="5002605"/>
              <a:ext cx="76442" cy="889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8309009" y="4875964"/>
            <a:ext cx="76442" cy="8865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658837" y="4363955"/>
            <a:ext cx="924560" cy="88773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  <a:tabLst>
                <a:tab pos="636905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800" spc="45" dirty="0">
                <a:solidFill>
                  <a:srgbClr val="0000FF"/>
                </a:solidFill>
                <a:latin typeface="Arial"/>
                <a:cs typeface="Arial"/>
              </a:rPr>
              <a:t>+1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230"/>
              </a:spcBef>
              <a:tabLst>
                <a:tab pos="598805" algn="l"/>
              </a:tabLst>
            </a:pPr>
            <a:r>
              <a:rPr sz="1800" spc="-10" dirty="0">
                <a:latin typeface="Arial"/>
                <a:cs typeface="Arial"/>
              </a:rPr>
              <a:t>N	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211314" y="2846959"/>
            <a:ext cx="15055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possible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Lewis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722757"/>
            <a:ext cx="53803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0" dirty="0"/>
              <a:t>Let’s </a:t>
            </a:r>
            <a:r>
              <a:rPr sz="5000" spc="-15" dirty="0"/>
              <a:t>Start </a:t>
            </a:r>
            <a:r>
              <a:rPr sz="5000" spc="-5" dirty="0"/>
              <a:t>Slowly:</a:t>
            </a:r>
            <a:r>
              <a:rPr sz="5000" spc="-55" dirty="0"/>
              <a:t> </a:t>
            </a:r>
            <a:r>
              <a:rPr sz="5000" spc="-5" dirty="0"/>
              <a:t>HF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23240" y="1760818"/>
            <a:ext cx="7296784" cy="2575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720" indent="-274955">
              <a:lnSpc>
                <a:spcPct val="100000"/>
              </a:lnSpc>
              <a:spcBef>
                <a:spcPts val="4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-45" dirty="0">
                <a:latin typeface="Georgia"/>
                <a:cs typeface="Georgia"/>
              </a:rPr>
              <a:t>Valence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electrons</a:t>
            </a:r>
            <a:endParaRPr sz="2600">
              <a:latin typeface="Georgia"/>
              <a:cs typeface="Georgia"/>
            </a:endParaRPr>
          </a:p>
          <a:p>
            <a:pPr marL="418465">
              <a:lnSpc>
                <a:spcPct val="100000"/>
              </a:lnSpc>
              <a:spcBef>
                <a:spcPts val="295"/>
              </a:spcBef>
            </a:pPr>
            <a:r>
              <a:rPr sz="2050" spc="-545" dirty="0">
                <a:solidFill>
                  <a:srgbClr val="0E6EC5"/>
                </a:solidFill>
                <a:latin typeface="Arial"/>
                <a:cs typeface="Arial"/>
              </a:rPr>
              <a:t> </a:t>
            </a:r>
            <a:r>
              <a:rPr sz="2400" spc="-60" dirty="0">
                <a:latin typeface="Georgia"/>
                <a:cs typeface="Georgia"/>
              </a:rPr>
              <a:t>H </a:t>
            </a:r>
            <a:r>
              <a:rPr sz="2400" spc="-345" dirty="0">
                <a:latin typeface="Georgia"/>
                <a:cs typeface="Georgia"/>
              </a:rPr>
              <a:t>–</a:t>
            </a:r>
            <a:r>
              <a:rPr sz="2400" spc="-145" dirty="0">
                <a:latin typeface="Georgia"/>
                <a:cs typeface="Georgia"/>
              </a:rPr>
              <a:t> </a:t>
            </a:r>
            <a:r>
              <a:rPr sz="2400" spc="-180" dirty="0">
                <a:latin typeface="Georgia"/>
                <a:cs typeface="Georgia"/>
              </a:rPr>
              <a:t>1s</a:t>
            </a:r>
            <a:r>
              <a:rPr sz="2400" spc="-270" baseline="24305" dirty="0">
                <a:latin typeface="Georgia"/>
                <a:cs typeface="Georgia"/>
              </a:rPr>
              <a:t>1</a:t>
            </a:r>
            <a:endParaRPr sz="2400" baseline="24305">
              <a:latin typeface="Georgia"/>
              <a:cs typeface="Georgia"/>
            </a:endParaRPr>
          </a:p>
          <a:p>
            <a:pPr marL="418465">
              <a:lnSpc>
                <a:spcPct val="100000"/>
              </a:lnSpc>
              <a:spcBef>
                <a:spcPts val="285"/>
              </a:spcBef>
            </a:pPr>
            <a:r>
              <a:rPr sz="2050" spc="-545" dirty="0">
                <a:solidFill>
                  <a:srgbClr val="0E6EC5"/>
                </a:solidFill>
                <a:latin typeface="Arial"/>
                <a:cs typeface="Arial"/>
              </a:rPr>
              <a:t> </a:t>
            </a:r>
            <a:r>
              <a:rPr sz="2400" spc="-145" dirty="0">
                <a:latin typeface="Georgia"/>
                <a:cs typeface="Georgia"/>
              </a:rPr>
              <a:t>F </a:t>
            </a:r>
            <a:r>
              <a:rPr sz="2400" spc="-345" dirty="0">
                <a:latin typeface="Georgia"/>
                <a:cs typeface="Georgia"/>
              </a:rPr>
              <a:t>– </a:t>
            </a:r>
            <a:r>
              <a:rPr sz="2400" spc="-160" dirty="0">
                <a:latin typeface="Georgia"/>
                <a:cs typeface="Georgia"/>
              </a:rPr>
              <a:t>1s</a:t>
            </a:r>
            <a:r>
              <a:rPr sz="2400" spc="-240" baseline="24305" dirty="0">
                <a:latin typeface="Georgia"/>
                <a:cs typeface="Georgia"/>
              </a:rPr>
              <a:t>2 </a:t>
            </a:r>
            <a:r>
              <a:rPr sz="2400" spc="-125" dirty="0">
                <a:latin typeface="Georgia"/>
                <a:cs typeface="Georgia"/>
              </a:rPr>
              <a:t>2s</a:t>
            </a:r>
            <a:r>
              <a:rPr sz="2400" spc="-187" baseline="24305" dirty="0">
                <a:latin typeface="Georgia"/>
                <a:cs typeface="Georgia"/>
              </a:rPr>
              <a:t>2</a:t>
            </a:r>
            <a:r>
              <a:rPr sz="2400" spc="-104" baseline="24305" dirty="0">
                <a:latin typeface="Georgia"/>
                <a:cs typeface="Georgia"/>
              </a:rPr>
              <a:t> </a:t>
            </a:r>
            <a:r>
              <a:rPr sz="2400" spc="-100" dirty="0">
                <a:latin typeface="Georgia"/>
                <a:cs typeface="Georgia"/>
              </a:rPr>
              <a:t>2p</a:t>
            </a:r>
            <a:r>
              <a:rPr sz="2400" spc="-150" baseline="24305" dirty="0">
                <a:latin typeface="Georgia"/>
                <a:cs typeface="Georgia"/>
              </a:rPr>
              <a:t>5</a:t>
            </a:r>
            <a:endParaRPr sz="2400" baseline="24305">
              <a:latin typeface="Georgia"/>
              <a:cs typeface="Georgia"/>
            </a:endParaRPr>
          </a:p>
          <a:p>
            <a:pPr marL="299720" indent="-274955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-60" dirty="0">
                <a:latin typeface="Georgia"/>
                <a:cs typeface="Georgia"/>
              </a:rPr>
              <a:t>Focus </a:t>
            </a:r>
            <a:r>
              <a:rPr sz="2600" spc="-10" dirty="0">
                <a:latin typeface="Georgia"/>
                <a:cs typeface="Georgia"/>
              </a:rPr>
              <a:t>on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valence</a:t>
            </a:r>
            <a:r>
              <a:rPr sz="2600" spc="-30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interactions</a:t>
            </a:r>
            <a:endParaRPr sz="2600">
              <a:latin typeface="Georgia"/>
              <a:cs typeface="Georgia"/>
            </a:endParaRPr>
          </a:p>
          <a:p>
            <a:pPr marL="299720" indent="-274955">
              <a:lnSpc>
                <a:spcPct val="100000"/>
              </a:lnSpc>
              <a:spcBef>
                <a:spcPts val="31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-25" dirty="0">
                <a:latin typeface="Georgia"/>
                <a:cs typeface="Georgia"/>
              </a:rPr>
              <a:t>Accommodate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40" dirty="0">
                <a:latin typeface="Georgia"/>
                <a:cs typeface="Georgia"/>
              </a:rPr>
              <a:t>differences </a:t>
            </a:r>
            <a:r>
              <a:rPr sz="2600" spc="-30" dirty="0">
                <a:latin typeface="Georgia"/>
                <a:cs typeface="Georgia"/>
              </a:rPr>
              <a:t>in</a:t>
            </a:r>
            <a:r>
              <a:rPr sz="2600" spc="-21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electronegativity</a:t>
            </a:r>
            <a:endParaRPr sz="2600">
              <a:latin typeface="Georgia"/>
              <a:cs typeface="Georgia"/>
            </a:endParaRPr>
          </a:p>
          <a:p>
            <a:pPr marL="299720" indent="-274955">
              <a:lnSpc>
                <a:spcPct val="100000"/>
              </a:lnSpc>
              <a:spcBef>
                <a:spcPts val="31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00355" algn="l"/>
              </a:tabLst>
            </a:pPr>
            <a:r>
              <a:rPr sz="2600" spc="-20" dirty="0">
                <a:latin typeface="Georgia"/>
                <a:cs typeface="Georgia"/>
              </a:rPr>
              <a:t>Allow </a:t>
            </a:r>
            <a:r>
              <a:rPr sz="2600" spc="-35" dirty="0">
                <a:latin typeface="Georgia"/>
                <a:cs typeface="Georgia"/>
              </a:rPr>
              <a:t>mixing </a:t>
            </a:r>
            <a:r>
              <a:rPr sz="2600" spc="-20" dirty="0">
                <a:latin typeface="Georgia"/>
                <a:cs typeface="Georgia"/>
              </a:rPr>
              <a:t>between </a:t>
            </a:r>
            <a:r>
              <a:rPr sz="2600" spc="-35" dirty="0">
                <a:latin typeface="Georgia"/>
                <a:cs typeface="Georgia"/>
              </a:rPr>
              <a:t>symmetry-allowed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states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1811" y="722757"/>
            <a:ext cx="7143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HF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1116562" y="3119034"/>
            <a:ext cx="309880" cy="8318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Energy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98064" y="2043557"/>
            <a:ext cx="3961129" cy="3697604"/>
            <a:chOff x="2298064" y="2043557"/>
            <a:chExt cx="3961129" cy="3697604"/>
          </a:xfrm>
        </p:grpSpPr>
        <p:sp>
          <p:nvSpPr>
            <p:cNvPr id="11" name="object 11"/>
            <p:cNvSpPr/>
            <p:nvPr/>
          </p:nvSpPr>
          <p:spPr>
            <a:xfrm>
              <a:off x="4016501" y="4213098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4" y="406907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16501" y="4213098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4" y="406907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75225" y="4213098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4" y="406907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5225" y="4213098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4" y="406907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04132" y="4271009"/>
              <a:ext cx="676910" cy="291465"/>
            </a:xfrm>
            <a:custGeom>
              <a:avLst/>
              <a:gdLst/>
              <a:ahLst/>
              <a:cxnLst/>
              <a:rect l="l" t="t" r="r" b="b"/>
              <a:pathLst>
                <a:path w="676910" h="291464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291084"/>
                  </a:lnTo>
                  <a:lnTo>
                    <a:pt x="57912" y="29108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676910" h="291464">
                  <a:moveTo>
                    <a:pt x="217932" y="204216"/>
                  </a:moveTo>
                  <a:lnTo>
                    <a:pt x="188976" y="204216"/>
                  </a:lnTo>
                  <a:lnTo>
                    <a:pt x="188976" y="0"/>
                  </a:lnTo>
                  <a:lnTo>
                    <a:pt x="160020" y="0"/>
                  </a:lnTo>
                  <a:lnTo>
                    <a:pt x="160020" y="204216"/>
                  </a:lnTo>
                  <a:lnTo>
                    <a:pt x="131064" y="204216"/>
                  </a:lnTo>
                  <a:lnTo>
                    <a:pt x="174498" y="291084"/>
                  </a:lnTo>
                  <a:lnTo>
                    <a:pt x="210693" y="218694"/>
                  </a:lnTo>
                  <a:lnTo>
                    <a:pt x="217932" y="204216"/>
                  </a:lnTo>
                  <a:close/>
                </a:path>
                <a:path w="676910" h="291464">
                  <a:moveTo>
                    <a:pt x="545592" y="86868"/>
                  </a:moveTo>
                  <a:lnTo>
                    <a:pt x="538353" y="72390"/>
                  </a:lnTo>
                  <a:lnTo>
                    <a:pt x="502158" y="0"/>
                  </a:lnTo>
                  <a:lnTo>
                    <a:pt x="458724" y="86868"/>
                  </a:lnTo>
                  <a:lnTo>
                    <a:pt x="487680" y="86868"/>
                  </a:lnTo>
                  <a:lnTo>
                    <a:pt x="487680" y="291084"/>
                  </a:lnTo>
                  <a:lnTo>
                    <a:pt x="516636" y="291084"/>
                  </a:lnTo>
                  <a:lnTo>
                    <a:pt x="516636" y="86868"/>
                  </a:lnTo>
                  <a:lnTo>
                    <a:pt x="545592" y="86868"/>
                  </a:lnTo>
                  <a:close/>
                </a:path>
                <a:path w="676910" h="291464">
                  <a:moveTo>
                    <a:pt x="676656" y="204216"/>
                  </a:moveTo>
                  <a:lnTo>
                    <a:pt x="647700" y="204216"/>
                  </a:lnTo>
                  <a:lnTo>
                    <a:pt x="647700" y="0"/>
                  </a:lnTo>
                  <a:lnTo>
                    <a:pt x="618744" y="0"/>
                  </a:lnTo>
                  <a:lnTo>
                    <a:pt x="618744" y="204216"/>
                  </a:lnTo>
                  <a:lnTo>
                    <a:pt x="589788" y="204216"/>
                  </a:lnTo>
                  <a:lnTo>
                    <a:pt x="633222" y="291084"/>
                  </a:lnTo>
                  <a:lnTo>
                    <a:pt x="669417" y="218694"/>
                  </a:lnTo>
                  <a:lnTo>
                    <a:pt x="676656" y="2042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13097" y="5319522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4" y="406907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3097" y="5319522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4" y="406907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0728" y="5377433"/>
              <a:ext cx="218440" cy="291465"/>
            </a:xfrm>
            <a:custGeom>
              <a:avLst/>
              <a:gdLst/>
              <a:ahLst/>
              <a:cxnLst/>
              <a:rect l="l" t="t" r="r" b="b"/>
              <a:pathLst>
                <a:path w="218439" h="291464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291084"/>
                  </a:lnTo>
                  <a:lnTo>
                    <a:pt x="57912" y="29108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218439" h="291464">
                  <a:moveTo>
                    <a:pt x="217932" y="204216"/>
                  </a:moveTo>
                  <a:lnTo>
                    <a:pt x="188976" y="204216"/>
                  </a:lnTo>
                  <a:lnTo>
                    <a:pt x="188976" y="0"/>
                  </a:lnTo>
                  <a:lnTo>
                    <a:pt x="160020" y="0"/>
                  </a:lnTo>
                  <a:lnTo>
                    <a:pt x="160020" y="204216"/>
                  </a:lnTo>
                  <a:lnTo>
                    <a:pt x="131064" y="204216"/>
                  </a:lnTo>
                  <a:lnTo>
                    <a:pt x="174498" y="291084"/>
                  </a:lnTo>
                  <a:lnTo>
                    <a:pt x="210693" y="218694"/>
                  </a:lnTo>
                  <a:lnTo>
                    <a:pt x="217932" y="2042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2669" y="3164586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5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458724" y="406908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3366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12669" y="3164586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5" h="407035">
                  <a:moveTo>
                    <a:pt x="0" y="406908"/>
                  </a:moveTo>
                  <a:lnTo>
                    <a:pt x="458724" y="406908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0299" y="3222498"/>
              <a:ext cx="86995" cy="291465"/>
            </a:xfrm>
            <a:custGeom>
              <a:avLst/>
              <a:gdLst/>
              <a:ahLst/>
              <a:cxnLst/>
              <a:rect l="l" t="t" r="r" b="b"/>
              <a:pathLst>
                <a:path w="86994" h="291464">
                  <a:moveTo>
                    <a:pt x="57912" y="72389"/>
                  </a:moveTo>
                  <a:lnTo>
                    <a:pt x="28956" y="72389"/>
                  </a:lnTo>
                  <a:lnTo>
                    <a:pt x="28956" y="291084"/>
                  </a:lnTo>
                  <a:lnTo>
                    <a:pt x="57912" y="291084"/>
                  </a:lnTo>
                  <a:lnTo>
                    <a:pt x="57912" y="72389"/>
                  </a:lnTo>
                  <a:close/>
                </a:path>
                <a:path w="86994" h="291464">
                  <a:moveTo>
                    <a:pt x="43433" y="0"/>
                  </a:moveTo>
                  <a:lnTo>
                    <a:pt x="0" y="86867"/>
                  </a:lnTo>
                  <a:lnTo>
                    <a:pt x="28956" y="86867"/>
                  </a:lnTo>
                  <a:lnTo>
                    <a:pt x="28956" y="72389"/>
                  </a:lnTo>
                  <a:lnTo>
                    <a:pt x="79629" y="72389"/>
                  </a:lnTo>
                  <a:lnTo>
                    <a:pt x="43433" y="0"/>
                  </a:lnTo>
                  <a:close/>
                </a:path>
                <a:path w="86994" h="291464">
                  <a:moveTo>
                    <a:pt x="79629" y="72389"/>
                  </a:moveTo>
                  <a:lnTo>
                    <a:pt x="57912" y="72389"/>
                  </a:lnTo>
                  <a:lnTo>
                    <a:pt x="57912" y="86867"/>
                  </a:lnTo>
                  <a:lnTo>
                    <a:pt x="86868" y="86867"/>
                  </a:lnTo>
                  <a:lnTo>
                    <a:pt x="79629" y="72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1393" y="3397758"/>
              <a:ext cx="3473450" cy="2155190"/>
            </a:xfrm>
            <a:custGeom>
              <a:avLst/>
              <a:gdLst/>
              <a:ahLst/>
              <a:cxnLst/>
              <a:rect l="l" t="t" r="r" b="b"/>
              <a:pathLst>
                <a:path w="3473450" h="2155190">
                  <a:moveTo>
                    <a:pt x="0" y="0"/>
                  </a:moveTo>
                  <a:lnTo>
                    <a:pt x="1441704" y="2154935"/>
                  </a:lnTo>
                </a:path>
                <a:path w="3473450" h="2155190">
                  <a:moveTo>
                    <a:pt x="1900428" y="2154935"/>
                  </a:moveTo>
                  <a:lnTo>
                    <a:pt x="3473196" y="1048511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47566" y="2058162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8"/>
                  </a:moveTo>
                  <a:lnTo>
                    <a:pt x="458724" y="406908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8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63267" y="6043980"/>
            <a:ext cx="490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32685" y="3656203"/>
            <a:ext cx="153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6859" y="5755335"/>
            <a:ext cx="645160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Arial"/>
                <a:cs typeface="Arial"/>
              </a:rPr>
              <a:t>MO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HF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56916" y="2159507"/>
            <a:ext cx="4878705" cy="2475230"/>
            <a:chOff x="2756916" y="2159507"/>
            <a:chExt cx="4878705" cy="2475230"/>
          </a:xfrm>
        </p:grpSpPr>
        <p:sp>
          <p:nvSpPr>
            <p:cNvPr id="28" name="object 28"/>
            <p:cNvSpPr/>
            <p:nvPr/>
          </p:nvSpPr>
          <p:spPr>
            <a:xfrm>
              <a:off x="2771394" y="2173985"/>
              <a:ext cx="3473450" cy="2272665"/>
            </a:xfrm>
            <a:custGeom>
              <a:avLst/>
              <a:gdLst/>
              <a:ahLst/>
              <a:cxnLst/>
              <a:rect l="l" t="t" r="r" b="b"/>
              <a:pathLst>
                <a:path w="3473450" h="2272665">
                  <a:moveTo>
                    <a:pt x="3473196" y="2272284"/>
                  </a:moveTo>
                  <a:lnTo>
                    <a:pt x="2162556" y="2272284"/>
                  </a:lnTo>
                </a:path>
                <a:path w="3473450" h="2272665">
                  <a:moveTo>
                    <a:pt x="0" y="1223772"/>
                  </a:moveTo>
                  <a:lnTo>
                    <a:pt x="1376171" y="0"/>
                  </a:lnTo>
                </a:path>
                <a:path w="3473450" h="2272665">
                  <a:moveTo>
                    <a:pt x="3473196" y="2272284"/>
                  </a:moveTo>
                  <a:lnTo>
                    <a:pt x="1834895" y="0"/>
                  </a:lnTo>
                </a:path>
              </a:pathLst>
            </a:custGeom>
            <a:ln w="2895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44589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3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3" y="406907"/>
                  </a:lnTo>
                  <a:lnTo>
                    <a:pt x="4587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44589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3" y="406907"/>
                  </a:lnTo>
                  <a:lnTo>
                    <a:pt x="458723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03313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4" y="406907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03313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4" y="406907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62037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458724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58724" y="406907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62037" y="4213097"/>
              <a:ext cx="459105" cy="407034"/>
            </a:xfrm>
            <a:custGeom>
              <a:avLst/>
              <a:gdLst/>
              <a:ahLst/>
              <a:cxnLst/>
              <a:rect l="l" t="t" r="r" b="b"/>
              <a:pathLst>
                <a:path w="459104" h="407035">
                  <a:moveTo>
                    <a:pt x="0" y="406907"/>
                  </a:moveTo>
                  <a:lnTo>
                    <a:pt x="458724" y="406907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406907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32220" y="4271009"/>
              <a:ext cx="1004569" cy="291465"/>
            </a:xfrm>
            <a:custGeom>
              <a:avLst/>
              <a:gdLst/>
              <a:ahLst/>
              <a:cxnLst/>
              <a:rect l="l" t="t" r="r" b="b"/>
              <a:pathLst>
                <a:path w="1004570" h="291464">
                  <a:moveTo>
                    <a:pt x="86868" y="86868"/>
                  </a:moveTo>
                  <a:lnTo>
                    <a:pt x="79629" y="72390"/>
                  </a:lnTo>
                  <a:lnTo>
                    <a:pt x="43434" y="0"/>
                  </a:lnTo>
                  <a:lnTo>
                    <a:pt x="0" y="86868"/>
                  </a:lnTo>
                  <a:lnTo>
                    <a:pt x="28956" y="86868"/>
                  </a:lnTo>
                  <a:lnTo>
                    <a:pt x="28956" y="291084"/>
                  </a:lnTo>
                  <a:lnTo>
                    <a:pt x="57912" y="291084"/>
                  </a:lnTo>
                  <a:lnTo>
                    <a:pt x="57912" y="86868"/>
                  </a:lnTo>
                  <a:lnTo>
                    <a:pt x="86868" y="86868"/>
                  </a:lnTo>
                  <a:close/>
                </a:path>
                <a:path w="1004570" h="291464">
                  <a:moveTo>
                    <a:pt x="217932" y="204216"/>
                  </a:moveTo>
                  <a:lnTo>
                    <a:pt x="188976" y="204216"/>
                  </a:lnTo>
                  <a:lnTo>
                    <a:pt x="188976" y="0"/>
                  </a:lnTo>
                  <a:lnTo>
                    <a:pt x="160020" y="0"/>
                  </a:lnTo>
                  <a:lnTo>
                    <a:pt x="160020" y="204216"/>
                  </a:lnTo>
                  <a:lnTo>
                    <a:pt x="131064" y="204216"/>
                  </a:lnTo>
                  <a:lnTo>
                    <a:pt x="174498" y="291084"/>
                  </a:lnTo>
                  <a:lnTo>
                    <a:pt x="210680" y="218694"/>
                  </a:lnTo>
                  <a:lnTo>
                    <a:pt x="217932" y="204216"/>
                  </a:lnTo>
                  <a:close/>
                </a:path>
                <a:path w="1004570" h="291464">
                  <a:moveTo>
                    <a:pt x="545592" y="86868"/>
                  </a:moveTo>
                  <a:lnTo>
                    <a:pt x="538353" y="72390"/>
                  </a:lnTo>
                  <a:lnTo>
                    <a:pt x="502158" y="0"/>
                  </a:lnTo>
                  <a:lnTo>
                    <a:pt x="458724" y="86868"/>
                  </a:lnTo>
                  <a:lnTo>
                    <a:pt x="487680" y="86868"/>
                  </a:lnTo>
                  <a:lnTo>
                    <a:pt x="487680" y="291084"/>
                  </a:lnTo>
                  <a:lnTo>
                    <a:pt x="516636" y="291084"/>
                  </a:lnTo>
                  <a:lnTo>
                    <a:pt x="516636" y="86868"/>
                  </a:lnTo>
                  <a:lnTo>
                    <a:pt x="545592" y="86868"/>
                  </a:lnTo>
                  <a:close/>
                </a:path>
                <a:path w="1004570" h="291464">
                  <a:moveTo>
                    <a:pt x="676656" y="204216"/>
                  </a:moveTo>
                  <a:lnTo>
                    <a:pt x="647700" y="204216"/>
                  </a:lnTo>
                  <a:lnTo>
                    <a:pt x="647700" y="0"/>
                  </a:lnTo>
                  <a:lnTo>
                    <a:pt x="618744" y="0"/>
                  </a:lnTo>
                  <a:lnTo>
                    <a:pt x="618744" y="204216"/>
                  </a:lnTo>
                  <a:lnTo>
                    <a:pt x="589788" y="204216"/>
                  </a:lnTo>
                  <a:lnTo>
                    <a:pt x="633222" y="291084"/>
                  </a:lnTo>
                  <a:lnTo>
                    <a:pt x="669417" y="218694"/>
                  </a:lnTo>
                  <a:lnTo>
                    <a:pt x="676656" y="204216"/>
                  </a:lnTo>
                  <a:close/>
                </a:path>
                <a:path w="1004570" h="291464">
                  <a:moveTo>
                    <a:pt x="1004316" y="86868"/>
                  </a:moveTo>
                  <a:lnTo>
                    <a:pt x="997077" y="72390"/>
                  </a:lnTo>
                  <a:lnTo>
                    <a:pt x="960882" y="0"/>
                  </a:lnTo>
                  <a:lnTo>
                    <a:pt x="917448" y="86868"/>
                  </a:lnTo>
                  <a:lnTo>
                    <a:pt x="946404" y="86868"/>
                  </a:lnTo>
                  <a:lnTo>
                    <a:pt x="946404" y="291084"/>
                  </a:lnTo>
                  <a:lnTo>
                    <a:pt x="975360" y="291084"/>
                  </a:lnTo>
                  <a:lnTo>
                    <a:pt x="975360" y="86868"/>
                  </a:lnTo>
                  <a:lnTo>
                    <a:pt x="1004316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998214" y="4706569"/>
            <a:ext cx="888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sz="1800" spc="-10" dirty="0">
                <a:latin typeface="Arial"/>
                <a:cs typeface="Arial"/>
              </a:rPr>
              <a:t>2p</a:t>
            </a:r>
            <a:r>
              <a:rPr sz="1800" spc="-15" baseline="-20833" dirty="0">
                <a:latin typeface="Arial"/>
                <a:cs typeface="Arial"/>
              </a:rPr>
              <a:t>x	</a:t>
            </a:r>
            <a:r>
              <a:rPr sz="1800" spc="-10" dirty="0">
                <a:latin typeface="Arial"/>
                <a:cs typeface="Arial"/>
              </a:rPr>
              <a:t>2p</a:t>
            </a:r>
            <a:r>
              <a:rPr sz="1800" spc="-15" baseline="-20833" dirty="0">
                <a:latin typeface="Arial"/>
                <a:cs typeface="Arial"/>
              </a:rPr>
              <a:t>y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76090" y="2553411"/>
            <a:ext cx="138430" cy="57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150"/>
              </a:lnSpc>
              <a:spcBef>
                <a:spcPts val="100"/>
              </a:spcBef>
            </a:pPr>
            <a:r>
              <a:rPr sz="1800" dirty="0">
                <a:latin typeface="Symbol"/>
                <a:cs typeface="Symbol"/>
              </a:rPr>
              <a:t></a:t>
            </a:r>
            <a:endParaRPr sz="1800">
              <a:latin typeface="Symbol"/>
              <a:cs typeface="Symbol"/>
            </a:endParaRPr>
          </a:p>
          <a:p>
            <a:pPr marL="12065">
              <a:lnSpc>
                <a:spcPts val="2150"/>
              </a:lnSpc>
            </a:pPr>
            <a:r>
              <a:rPr sz="1800" dirty="0">
                <a:latin typeface="Symbol"/>
                <a:cs typeface="Symbol"/>
              </a:rPr>
              <a:t>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70040" y="6043980"/>
            <a:ext cx="4616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25742" y="470471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2p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21891" y="2406395"/>
            <a:ext cx="76200" cy="3552825"/>
          </a:xfrm>
          <a:custGeom>
            <a:avLst/>
            <a:gdLst/>
            <a:ahLst/>
            <a:cxnLst/>
            <a:rect l="l" t="t" r="r" b="b"/>
            <a:pathLst>
              <a:path w="76200" h="3552825">
                <a:moveTo>
                  <a:pt x="44450" y="63500"/>
                </a:moveTo>
                <a:lnTo>
                  <a:pt x="31750" y="63500"/>
                </a:lnTo>
                <a:lnTo>
                  <a:pt x="31750" y="3552443"/>
                </a:lnTo>
                <a:lnTo>
                  <a:pt x="44450" y="3552443"/>
                </a:lnTo>
                <a:lnTo>
                  <a:pt x="44450" y="63500"/>
                </a:lnTo>
                <a:close/>
              </a:path>
              <a:path w="76200" h="35528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5528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28409" y="1093978"/>
            <a:ext cx="2641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HOMO is lone pair </a:t>
            </a:r>
            <a:r>
              <a:rPr sz="1800" b="1" dirty="0">
                <a:latin typeface="Arial"/>
                <a:cs typeface="Arial"/>
              </a:rPr>
              <a:t>on </a:t>
            </a:r>
            <a:r>
              <a:rPr sz="1800" b="1" spc="-10" dirty="0">
                <a:latin typeface="Arial"/>
                <a:cs typeface="Arial"/>
              </a:rPr>
              <a:t>C.  </a:t>
            </a:r>
            <a:r>
              <a:rPr sz="1800" b="1" spc="-5" dirty="0">
                <a:latin typeface="Arial"/>
                <a:cs typeface="Arial"/>
              </a:rPr>
              <a:t>CO always </a:t>
            </a:r>
            <a:r>
              <a:rPr sz="1800" b="1" dirty="0">
                <a:latin typeface="Arial"/>
                <a:cs typeface="Arial"/>
              </a:rPr>
              <a:t>binds to  </a:t>
            </a:r>
            <a:r>
              <a:rPr sz="1800" b="1" spc="-5" dirty="0">
                <a:latin typeface="Arial"/>
                <a:cs typeface="Arial"/>
              </a:rPr>
              <a:t>metals </a:t>
            </a:r>
            <a:r>
              <a:rPr sz="1800" b="1" spc="-15" dirty="0">
                <a:latin typeface="Arial"/>
                <a:cs typeface="Arial"/>
              </a:rPr>
              <a:t>via </a:t>
            </a:r>
            <a:r>
              <a:rPr sz="1800" b="1" dirty="0">
                <a:latin typeface="Arial"/>
                <a:cs typeface="Arial"/>
              </a:rPr>
              <a:t>the C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2000" y="304800"/>
            <a:ext cx="8094345" cy="6129655"/>
            <a:chOff x="762000" y="304800"/>
            <a:chExt cx="8094345" cy="6129655"/>
          </a:xfrm>
        </p:grpSpPr>
        <p:sp>
          <p:nvSpPr>
            <p:cNvPr id="10" name="object 10"/>
            <p:cNvSpPr/>
            <p:nvPr/>
          </p:nvSpPr>
          <p:spPr>
            <a:xfrm>
              <a:off x="762000" y="304800"/>
              <a:ext cx="5562600" cy="5565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961" y="1277492"/>
              <a:ext cx="2442845" cy="583565"/>
            </a:xfrm>
            <a:custGeom>
              <a:avLst/>
              <a:gdLst/>
              <a:ahLst/>
              <a:cxnLst/>
              <a:rect l="l" t="t" r="r" b="b"/>
              <a:pathLst>
                <a:path w="2442845" h="583564">
                  <a:moveTo>
                    <a:pt x="99440" y="471805"/>
                  </a:moveTo>
                  <a:lnTo>
                    <a:pt x="0" y="552069"/>
                  </a:lnTo>
                  <a:lnTo>
                    <a:pt x="123825" y="583438"/>
                  </a:lnTo>
                  <a:lnTo>
                    <a:pt x="116584" y="550291"/>
                  </a:lnTo>
                  <a:lnTo>
                    <a:pt x="97154" y="550291"/>
                  </a:lnTo>
                  <a:lnTo>
                    <a:pt x="89026" y="513080"/>
                  </a:lnTo>
                  <a:lnTo>
                    <a:pt x="107570" y="509023"/>
                  </a:lnTo>
                  <a:lnTo>
                    <a:pt x="99440" y="471805"/>
                  </a:lnTo>
                  <a:close/>
                </a:path>
                <a:path w="2442845" h="583564">
                  <a:moveTo>
                    <a:pt x="107570" y="509023"/>
                  </a:moveTo>
                  <a:lnTo>
                    <a:pt x="89026" y="513080"/>
                  </a:lnTo>
                  <a:lnTo>
                    <a:pt x="97154" y="550291"/>
                  </a:lnTo>
                  <a:lnTo>
                    <a:pt x="115698" y="546235"/>
                  </a:lnTo>
                  <a:lnTo>
                    <a:pt x="107570" y="509023"/>
                  </a:lnTo>
                  <a:close/>
                </a:path>
                <a:path w="2442845" h="583564">
                  <a:moveTo>
                    <a:pt x="115698" y="546235"/>
                  </a:moveTo>
                  <a:lnTo>
                    <a:pt x="97154" y="550291"/>
                  </a:lnTo>
                  <a:lnTo>
                    <a:pt x="116584" y="550291"/>
                  </a:lnTo>
                  <a:lnTo>
                    <a:pt x="115698" y="546235"/>
                  </a:lnTo>
                  <a:close/>
                </a:path>
                <a:path w="2442845" h="583564">
                  <a:moveTo>
                    <a:pt x="2434336" y="0"/>
                  </a:moveTo>
                  <a:lnTo>
                    <a:pt x="107570" y="509023"/>
                  </a:lnTo>
                  <a:lnTo>
                    <a:pt x="115698" y="546235"/>
                  </a:lnTo>
                  <a:lnTo>
                    <a:pt x="2442464" y="37337"/>
                  </a:lnTo>
                  <a:lnTo>
                    <a:pt x="2434336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600" y="3515867"/>
              <a:ext cx="3293363" cy="29184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Molecular </a:t>
            </a:r>
            <a:r>
              <a:rPr spc="-15" dirty="0"/>
              <a:t>Orbital </a:t>
            </a:r>
            <a:r>
              <a:rPr spc="-5" dirty="0"/>
              <a:t>(MO)</a:t>
            </a:r>
            <a:r>
              <a:rPr spc="-45" dirty="0"/>
              <a:t> </a:t>
            </a:r>
            <a:r>
              <a:rPr dirty="0"/>
              <a:t>Theory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074419" y="5812535"/>
            <a:ext cx="2833370" cy="733425"/>
            <a:chOff x="1074419" y="5812535"/>
            <a:chExt cx="2833370" cy="733425"/>
          </a:xfrm>
        </p:grpSpPr>
        <p:sp>
          <p:nvSpPr>
            <p:cNvPr id="10" name="object 10"/>
            <p:cNvSpPr/>
            <p:nvPr/>
          </p:nvSpPr>
          <p:spPr>
            <a:xfrm>
              <a:off x="1074419" y="5812535"/>
              <a:ext cx="1421892" cy="733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0447" y="5812535"/>
              <a:ext cx="1847088" cy="7330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47971" y="5416296"/>
            <a:ext cx="3069590" cy="1129665"/>
            <a:chOff x="4347971" y="5416296"/>
            <a:chExt cx="3069590" cy="1129665"/>
          </a:xfrm>
        </p:grpSpPr>
        <p:sp>
          <p:nvSpPr>
            <p:cNvPr id="13" name="object 13"/>
            <p:cNvSpPr/>
            <p:nvPr/>
          </p:nvSpPr>
          <p:spPr>
            <a:xfrm>
              <a:off x="4347971" y="5416296"/>
              <a:ext cx="1438655" cy="733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0011" y="5416296"/>
              <a:ext cx="1738884" cy="73304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4079" y="5812536"/>
              <a:ext cx="1443227" cy="7330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8044" y="1836957"/>
            <a:ext cx="7651750" cy="44723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11785" indent="-274320" algn="just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95" dirty="0">
                <a:latin typeface="Georgia"/>
                <a:cs typeface="Georgia"/>
              </a:rPr>
              <a:t>Two </a:t>
            </a:r>
            <a:r>
              <a:rPr sz="2600" spc="-20" dirty="0">
                <a:latin typeface="Georgia"/>
                <a:cs typeface="Georgia"/>
              </a:rPr>
              <a:t>atomic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20" dirty="0">
                <a:latin typeface="Georgia"/>
                <a:cs typeface="Georgia"/>
              </a:rPr>
              <a:t>combine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35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form</a:t>
            </a:r>
            <a:endParaRPr sz="2600">
              <a:latin typeface="Georgia"/>
              <a:cs typeface="Georgia"/>
            </a:endParaRPr>
          </a:p>
          <a:p>
            <a:pPr marL="677545" lvl="1" indent="-247015" algn="just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78180" algn="l"/>
              </a:tabLst>
            </a:pP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20" dirty="0">
                <a:latin typeface="Georgia"/>
                <a:cs typeface="Georgia"/>
              </a:rPr>
              <a:t>bonding </a:t>
            </a:r>
            <a:r>
              <a:rPr sz="2400" spc="-25" dirty="0">
                <a:latin typeface="Georgia"/>
                <a:cs typeface="Georgia"/>
              </a:rPr>
              <a:t>molecular</a:t>
            </a:r>
            <a:r>
              <a:rPr sz="2400" spc="-30" dirty="0">
                <a:latin typeface="Georgia"/>
                <a:cs typeface="Georgia"/>
              </a:rPr>
              <a:t> orbital</a:t>
            </a:r>
            <a:endParaRPr sz="2400">
              <a:latin typeface="Georgia"/>
              <a:cs typeface="Georgia"/>
            </a:endParaRPr>
          </a:p>
          <a:p>
            <a:pPr marL="677545" lvl="1" indent="-247015" algn="just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78180" algn="l"/>
              </a:tabLst>
            </a:pPr>
            <a:r>
              <a:rPr sz="2400" spc="-40" dirty="0">
                <a:latin typeface="Georgia"/>
                <a:cs typeface="Georgia"/>
              </a:rPr>
              <a:t>an </a:t>
            </a:r>
            <a:r>
              <a:rPr sz="2400" spc="-25" dirty="0">
                <a:latin typeface="Georgia"/>
                <a:cs typeface="Georgia"/>
              </a:rPr>
              <a:t>anti-bonding molecular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orbital</a:t>
            </a:r>
            <a:endParaRPr sz="2400">
              <a:latin typeface="Georgia"/>
              <a:cs typeface="Georgia"/>
            </a:endParaRPr>
          </a:p>
          <a:p>
            <a:pPr marL="311785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15" dirty="0">
                <a:latin typeface="Georgia"/>
                <a:cs typeface="Georgia"/>
              </a:rPr>
              <a:t>e</a:t>
            </a:r>
            <a:r>
              <a:rPr sz="2550" spc="-22" baseline="26143" dirty="0">
                <a:latin typeface="Georgia"/>
                <a:cs typeface="Georgia"/>
              </a:rPr>
              <a:t>-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20" dirty="0">
                <a:latin typeface="Georgia"/>
                <a:cs typeface="Georgia"/>
              </a:rPr>
              <a:t>bonding </a:t>
            </a:r>
            <a:r>
              <a:rPr sz="2600" spc="-30" dirty="0">
                <a:latin typeface="Georgia"/>
                <a:cs typeface="Georgia"/>
              </a:rPr>
              <a:t>MO’s </a:t>
            </a:r>
            <a:r>
              <a:rPr sz="2600" spc="-240" dirty="0">
                <a:latin typeface="Georgia"/>
                <a:cs typeface="Georgia"/>
              </a:rPr>
              <a:t>=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stability</a:t>
            </a:r>
            <a:endParaRPr sz="2600">
              <a:latin typeface="Georgia"/>
              <a:cs typeface="Georgia"/>
            </a:endParaRPr>
          </a:p>
          <a:p>
            <a:pPr marL="311785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15" dirty="0">
                <a:latin typeface="Georgia"/>
                <a:cs typeface="Georgia"/>
              </a:rPr>
              <a:t>e</a:t>
            </a:r>
            <a:r>
              <a:rPr sz="2550" spc="-22" baseline="26143" dirty="0">
                <a:latin typeface="Georgia"/>
                <a:cs typeface="Georgia"/>
              </a:rPr>
              <a:t>- </a:t>
            </a:r>
            <a:r>
              <a:rPr sz="2600" spc="-25" dirty="0">
                <a:latin typeface="Georgia"/>
                <a:cs typeface="Georgia"/>
              </a:rPr>
              <a:t>in anti-bonding </a:t>
            </a:r>
            <a:r>
              <a:rPr sz="2600" spc="-30" dirty="0">
                <a:latin typeface="Georgia"/>
                <a:cs typeface="Georgia"/>
              </a:rPr>
              <a:t>MO’s </a:t>
            </a:r>
            <a:r>
              <a:rPr sz="2600" spc="-240" dirty="0">
                <a:latin typeface="Georgia"/>
                <a:cs typeface="Georgia"/>
              </a:rPr>
              <a:t>=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instability</a:t>
            </a:r>
            <a:endParaRPr sz="2600">
              <a:latin typeface="Georgia"/>
              <a:cs typeface="Georgia"/>
            </a:endParaRPr>
          </a:p>
          <a:p>
            <a:pPr marL="311785" marR="32893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240" dirty="0">
                <a:latin typeface="Georgia"/>
                <a:cs typeface="Georgia"/>
              </a:rPr>
              <a:t># </a:t>
            </a:r>
            <a:r>
              <a:rPr sz="2600" spc="-20" dirty="0">
                <a:latin typeface="Georgia"/>
                <a:cs typeface="Georgia"/>
              </a:rPr>
              <a:t>atomic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20" dirty="0">
                <a:latin typeface="Georgia"/>
                <a:cs typeface="Georgia"/>
              </a:rPr>
              <a:t>combined </a:t>
            </a:r>
            <a:r>
              <a:rPr sz="2600" spc="-30" dirty="0">
                <a:latin typeface="Georgia"/>
                <a:cs typeface="Georgia"/>
              </a:rPr>
              <a:t>equals </a:t>
            </a:r>
            <a:r>
              <a:rPr sz="2600" spc="-240" dirty="0">
                <a:latin typeface="Georgia"/>
                <a:cs typeface="Georgia"/>
              </a:rPr>
              <a:t>#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75" dirty="0">
                <a:latin typeface="Georgia"/>
                <a:cs typeface="Georgia"/>
              </a:rPr>
              <a:t>molecular  </a:t>
            </a:r>
            <a:r>
              <a:rPr sz="2600" spc="-35" dirty="0">
                <a:latin typeface="Georgia"/>
                <a:cs typeface="Georgia"/>
              </a:rPr>
              <a:t>orbitals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formed</a:t>
            </a:r>
            <a:endParaRPr sz="2600">
              <a:latin typeface="Georgia"/>
              <a:cs typeface="Georgia"/>
            </a:endParaRPr>
          </a:p>
          <a:p>
            <a:pPr marL="311785" marR="30480" indent="-274320" algn="just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molecular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30" dirty="0">
                <a:latin typeface="Georgia"/>
                <a:cs typeface="Georgia"/>
              </a:rPr>
              <a:t>like </a:t>
            </a:r>
            <a:r>
              <a:rPr sz="2600" spc="-20" dirty="0">
                <a:latin typeface="Georgia"/>
                <a:cs typeface="Georgia"/>
              </a:rPr>
              <a:t>atomic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80" dirty="0">
                <a:latin typeface="Georgia"/>
                <a:cs typeface="Georgia"/>
              </a:rPr>
              <a:t>filled 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40" dirty="0">
                <a:latin typeface="Georgia"/>
                <a:cs typeface="Georgia"/>
              </a:rPr>
              <a:t>accordance </a:t>
            </a:r>
            <a:r>
              <a:rPr sz="2600" spc="-5" dirty="0">
                <a:latin typeface="Georgia"/>
                <a:cs typeface="Georgia"/>
              </a:rPr>
              <a:t>with the </a:t>
            </a:r>
            <a:r>
              <a:rPr sz="2600" i="1" spc="-65" dirty="0">
                <a:latin typeface="Georgia"/>
                <a:cs typeface="Georgia"/>
              </a:rPr>
              <a:t>aufbau </a:t>
            </a:r>
            <a:r>
              <a:rPr sz="2600" i="1" spc="-90" dirty="0">
                <a:latin typeface="Georgia"/>
                <a:cs typeface="Georgia"/>
              </a:rPr>
              <a:t>principle </a:t>
            </a:r>
            <a:r>
              <a:rPr sz="2600" i="1" spc="-105" dirty="0">
                <a:latin typeface="Georgia"/>
                <a:cs typeface="Georgia"/>
              </a:rPr>
              <a:t>obeying </a:t>
            </a:r>
            <a:r>
              <a:rPr sz="2600" i="1" spc="-40" dirty="0">
                <a:latin typeface="Georgia"/>
                <a:cs typeface="Georgia"/>
              </a:rPr>
              <a:t>the  </a:t>
            </a:r>
            <a:r>
              <a:rPr sz="2600" i="1" spc="-105" dirty="0">
                <a:latin typeface="Trebuchet MS"/>
                <a:cs typeface="Trebuchet MS"/>
              </a:rPr>
              <a:t>Pauli’s </a:t>
            </a:r>
            <a:r>
              <a:rPr sz="2600" spc="-35" dirty="0">
                <a:latin typeface="Georgia"/>
                <a:cs typeface="Georgia"/>
              </a:rPr>
              <a:t>exclusion </a:t>
            </a:r>
            <a:r>
              <a:rPr sz="2600" spc="-30" dirty="0">
                <a:latin typeface="Georgia"/>
                <a:cs typeface="Georgia"/>
              </a:rPr>
              <a:t>principle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70" dirty="0">
                <a:latin typeface="Georgia"/>
                <a:cs typeface="Georgia"/>
              </a:rPr>
              <a:t>Hund’s</a:t>
            </a:r>
            <a:r>
              <a:rPr sz="2600" spc="-30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rule.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0493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Central</a:t>
            </a:r>
            <a:r>
              <a:rPr sz="5000" spc="-65" dirty="0"/>
              <a:t> </a:t>
            </a:r>
            <a:r>
              <a:rPr sz="5000" spc="-10" dirty="0"/>
              <a:t>Themes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870074"/>
            <a:ext cx="7978775" cy="378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-5" dirty="0">
                <a:latin typeface="Georgia"/>
                <a:cs typeface="Georgia"/>
              </a:rPr>
              <a:t>Quantum </a:t>
            </a:r>
            <a:r>
              <a:rPr sz="2800" spc="-25" dirty="0">
                <a:latin typeface="Georgia"/>
                <a:cs typeface="Georgia"/>
              </a:rPr>
              <a:t>mechanical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35" dirty="0">
                <a:latin typeface="Georgia"/>
                <a:cs typeface="Georgia"/>
              </a:rPr>
              <a:t>level</a:t>
            </a:r>
            <a:endParaRPr sz="2800">
              <a:latin typeface="Georgia"/>
              <a:cs typeface="Georgia"/>
            </a:endParaRPr>
          </a:p>
          <a:p>
            <a:pPr marL="652780" marR="12700" lvl="1" indent="-247015">
              <a:lnSpc>
                <a:spcPts val="23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-20" dirty="0">
                <a:latin typeface="Georgia"/>
                <a:cs typeface="Georgia"/>
              </a:rPr>
              <a:t>Molecule </a:t>
            </a:r>
            <a:r>
              <a:rPr sz="2400" spc="-30" dirty="0">
                <a:latin typeface="Georgia"/>
                <a:cs typeface="Georgia"/>
              </a:rPr>
              <a:t>viewed </a:t>
            </a:r>
            <a:r>
              <a:rPr sz="2400" spc="-65" dirty="0">
                <a:latin typeface="Georgia"/>
                <a:cs typeface="Georgia"/>
              </a:rPr>
              <a:t>as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collection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15" dirty="0">
                <a:latin typeface="Georgia"/>
                <a:cs typeface="Georgia"/>
              </a:rPr>
              <a:t>nuclei </a:t>
            </a:r>
            <a:r>
              <a:rPr sz="2400" spc="-35" dirty="0">
                <a:latin typeface="Georgia"/>
                <a:cs typeface="Georgia"/>
              </a:rPr>
              <a:t>surrounded </a:t>
            </a:r>
            <a:r>
              <a:rPr sz="2400" spc="-204" dirty="0">
                <a:latin typeface="Georgia"/>
                <a:cs typeface="Georgia"/>
              </a:rPr>
              <a:t>by </a:t>
            </a:r>
            <a:r>
              <a:rPr sz="2400" u="heavy" spc="-204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delocalized 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molecular</a:t>
            </a:r>
            <a:r>
              <a:rPr sz="2400" u="heavy" spc="-7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orbitals</a:t>
            </a:r>
            <a:endParaRPr sz="2400">
              <a:latin typeface="Georgia"/>
              <a:cs typeface="Georgia"/>
            </a:endParaRPr>
          </a:p>
          <a:p>
            <a:pPr marL="287020" marR="784225" indent="-274955">
              <a:lnSpc>
                <a:spcPts val="2690"/>
              </a:lnSpc>
              <a:spcBef>
                <a:spcPts val="65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spc="-15" dirty="0">
                <a:latin typeface="Georgia"/>
                <a:cs typeface="Georgia"/>
              </a:rPr>
              <a:t>Atomic </a:t>
            </a:r>
            <a:r>
              <a:rPr sz="2800" spc="-75" dirty="0">
                <a:latin typeface="Georgia"/>
                <a:cs typeface="Georgia"/>
              </a:rPr>
              <a:t>wave </a:t>
            </a:r>
            <a:r>
              <a:rPr sz="2800" spc="-25" dirty="0">
                <a:latin typeface="Georgia"/>
                <a:cs typeface="Georgia"/>
              </a:rPr>
              <a:t>functions </a:t>
            </a:r>
            <a:r>
              <a:rPr sz="2800" spc="-70" dirty="0">
                <a:latin typeface="Georgia"/>
                <a:cs typeface="Georgia"/>
              </a:rPr>
              <a:t>are </a:t>
            </a:r>
            <a:r>
              <a:rPr sz="2800" spc="-40" dirty="0">
                <a:latin typeface="Georgia"/>
                <a:cs typeface="Georgia"/>
              </a:rPr>
              <a:t>summed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100" dirty="0">
                <a:latin typeface="Georgia"/>
                <a:cs typeface="Georgia"/>
              </a:rPr>
              <a:t>obtain  </a:t>
            </a:r>
            <a:r>
              <a:rPr sz="2800" spc="-30" dirty="0">
                <a:latin typeface="Georgia"/>
                <a:cs typeface="Georgia"/>
              </a:rPr>
              <a:t>molecular </a:t>
            </a:r>
            <a:r>
              <a:rPr sz="2800" spc="-80" dirty="0">
                <a:latin typeface="Georgia"/>
                <a:cs typeface="Georgia"/>
              </a:rPr>
              <a:t>wave</a:t>
            </a:r>
            <a:r>
              <a:rPr sz="2800" spc="-165" dirty="0">
                <a:latin typeface="Georgia"/>
                <a:cs typeface="Georgia"/>
              </a:rPr>
              <a:t> </a:t>
            </a:r>
            <a:r>
              <a:rPr sz="2800" spc="-30" dirty="0">
                <a:latin typeface="Georgia"/>
                <a:cs typeface="Georgia"/>
              </a:rPr>
              <a:t>functions.</a:t>
            </a:r>
            <a:endParaRPr sz="2800">
              <a:latin typeface="Georgia"/>
              <a:cs typeface="Georgia"/>
            </a:endParaRPr>
          </a:p>
          <a:p>
            <a:pPr marL="652780" marR="73025" lvl="1" indent="-247015">
              <a:lnSpc>
                <a:spcPts val="2300"/>
              </a:lnSpc>
              <a:spcBef>
                <a:spcPts val="60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-80" dirty="0">
                <a:latin typeface="Georgia"/>
                <a:cs typeface="Georgia"/>
              </a:rPr>
              <a:t>If </a:t>
            </a:r>
            <a:r>
              <a:rPr sz="2400" spc="-65" dirty="0">
                <a:latin typeface="Georgia"/>
                <a:cs typeface="Georgia"/>
              </a:rPr>
              <a:t>wave </a:t>
            </a:r>
            <a:r>
              <a:rPr sz="2400" spc="-20" dirty="0">
                <a:latin typeface="Georgia"/>
                <a:cs typeface="Georgia"/>
              </a:rPr>
              <a:t>functions </a:t>
            </a:r>
            <a:r>
              <a:rPr sz="2400" spc="-40" dirty="0">
                <a:latin typeface="Georgia"/>
                <a:cs typeface="Georgia"/>
              </a:rPr>
              <a:t>reinforce </a:t>
            </a:r>
            <a:r>
              <a:rPr sz="2400" spc="-15" dirty="0">
                <a:latin typeface="Georgia"/>
                <a:cs typeface="Georgia"/>
              </a:rPr>
              <a:t>each </a:t>
            </a:r>
            <a:r>
              <a:rPr sz="2400" spc="-50" dirty="0">
                <a:latin typeface="Georgia"/>
                <a:cs typeface="Georgia"/>
              </a:rPr>
              <a:t>other,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20" dirty="0">
                <a:latin typeface="Georgia"/>
                <a:cs typeface="Georgia"/>
              </a:rPr>
              <a:t>bonding </a:t>
            </a:r>
            <a:r>
              <a:rPr sz="2400" spc="40" dirty="0">
                <a:latin typeface="Georgia"/>
                <a:cs typeface="Georgia"/>
              </a:rPr>
              <a:t>MO </a:t>
            </a:r>
            <a:r>
              <a:rPr sz="2400" spc="-204" dirty="0">
                <a:latin typeface="Georgia"/>
                <a:cs typeface="Georgia"/>
              </a:rPr>
              <a:t>is  </a:t>
            </a:r>
            <a:r>
              <a:rPr sz="2400" spc="-30" dirty="0">
                <a:latin typeface="Georgia"/>
                <a:cs typeface="Georgia"/>
              </a:rPr>
              <a:t>formed (region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15" dirty="0">
                <a:latin typeface="Georgia"/>
                <a:cs typeface="Georgia"/>
              </a:rPr>
              <a:t>high electron </a:t>
            </a:r>
            <a:r>
              <a:rPr sz="2400" spc="-25" dirty="0">
                <a:latin typeface="Georgia"/>
                <a:cs typeface="Georgia"/>
              </a:rPr>
              <a:t>density </a:t>
            </a:r>
            <a:r>
              <a:rPr sz="2400" spc="-35" dirty="0">
                <a:latin typeface="Georgia"/>
                <a:cs typeface="Georgia"/>
              </a:rPr>
              <a:t>exists </a:t>
            </a:r>
            <a:r>
              <a:rPr sz="2400" spc="-20" dirty="0">
                <a:latin typeface="Georgia"/>
                <a:cs typeface="Georgia"/>
              </a:rPr>
              <a:t>between 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nuclei).</a:t>
            </a:r>
            <a:endParaRPr sz="2400">
              <a:latin typeface="Georgia"/>
              <a:cs typeface="Georgia"/>
            </a:endParaRPr>
          </a:p>
          <a:p>
            <a:pPr marL="652780" marR="5080" lvl="1" indent="-247015">
              <a:lnSpc>
                <a:spcPct val="80100"/>
              </a:lnSpc>
              <a:spcBef>
                <a:spcPts val="600"/>
              </a:spcBef>
              <a:buClr>
                <a:srgbClr val="0E6EC5"/>
              </a:buClr>
              <a:buSzPct val="85416"/>
              <a:buFont typeface="Arial"/>
              <a:buChar char=""/>
              <a:tabLst>
                <a:tab pos="653415" algn="l"/>
              </a:tabLst>
            </a:pPr>
            <a:r>
              <a:rPr sz="2400" spc="-80" dirty="0">
                <a:latin typeface="Georgia"/>
                <a:cs typeface="Georgia"/>
              </a:rPr>
              <a:t>If </a:t>
            </a:r>
            <a:r>
              <a:rPr sz="2400" spc="-65" dirty="0">
                <a:latin typeface="Georgia"/>
                <a:cs typeface="Georgia"/>
              </a:rPr>
              <a:t>wave </a:t>
            </a:r>
            <a:r>
              <a:rPr sz="2400" spc="-20" dirty="0">
                <a:latin typeface="Georgia"/>
                <a:cs typeface="Georgia"/>
              </a:rPr>
              <a:t>functions </a:t>
            </a:r>
            <a:r>
              <a:rPr sz="2400" spc="-25" dirty="0">
                <a:latin typeface="Georgia"/>
                <a:cs typeface="Georgia"/>
              </a:rPr>
              <a:t>cancel </a:t>
            </a:r>
            <a:r>
              <a:rPr sz="2400" spc="-15" dirty="0">
                <a:latin typeface="Georgia"/>
                <a:cs typeface="Georgia"/>
              </a:rPr>
              <a:t>each </a:t>
            </a:r>
            <a:r>
              <a:rPr sz="2400" spc="-50" dirty="0">
                <a:latin typeface="Georgia"/>
                <a:cs typeface="Georgia"/>
              </a:rPr>
              <a:t>other, </a:t>
            </a:r>
            <a:r>
              <a:rPr sz="2400" spc="-40" dirty="0">
                <a:latin typeface="Georgia"/>
                <a:cs typeface="Georgia"/>
              </a:rPr>
              <a:t>an </a:t>
            </a:r>
            <a:r>
              <a:rPr sz="2400" spc="-20" dirty="0">
                <a:latin typeface="Georgia"/>
                <a:cs typeface="Georgia"/>
              </a:rPr>
              <a:t>antibonding </a:t>
            </a:r>
            <a:r>
              <a:rPr sz="2400" spc="-114" dirty="0">
                <a:latin typeface="Georgia"/>
                <a:cs typeface="Georgia"/>
              </a:rPr>
              <a:t>MO  </a:t>
            </a:r>
            <a:r>
              <a:rPr sz="2400" spc="-50" dirty="0">
                <a:latin typeface="Georgia"/>
                <a:cs typeface="Georgia"/>
              </a:rPr>
              <a:t>is </a:t>
            </a:r>
            <a:r>
              <a:rPr sz="2400" spc="-30" dirty="0">
                <a:latin typeface="Georgia"/>
                <a:cs typeface="Georgia"/>
              </a:rPr>
              <a:t>formed </a:t>
            </a:r>
            <a:r>
              <a:rPr sz="2400" spc="-40" dirty="0">
                <a:latin typeface="Georgia"/>
                <a:cs typeface="Georgia"/>
              </a:rPr>
              <a:t>(a </a:t>
            </a:r>
            <a:r>
              <a:rPr sz="2400" spc="-20" dirty="0">
                <a:latin typeface="Georgia"/>
                <a:cs typeface="Georgia"/>
              </a:rPr>
              <a:t>node of </a:t>
            </a:r>
            <a:r>
              <a:rPr sz="2400" spc="-10" dirty="0">
                <a:latin typeface="Georgia"/>
                <a:cs typeface="Georgia"/>
              </a:rPr>
              <a:t>zero </a:t>
            </a:r>
            <a:r>
              <a:rPr sz="2400" spc="-15" dirty="0">
                <a:latin typeface="Georgia"/>
                <a:cs typeface="Georgia"/>
              </a:rPr>
              <a:t>electron </a:t>
            </a:r>
            <a:r>
              <a:rPr sz="2400" spc="-25" dirty="0">
                <a:latin typeface="Georgia"/>
                <a:cs typeface="Georgia"/>
              </a:rPr>
              <a:t>density </a:t>
            </a:r>
            <a:r>
              <a:rPr sz="2400" spc="-30" dirty="0">
                <a:latin typeface="Georgia"/>
                <a:cs typeface="Georgia"/>
              </a:rPr>
              <a:t>occurs  </a:t>
            </a:r>
            <a:r>
              <a:rPr sz="2400" spc="-20" dirty="0">
                <a:latin typeface="Georgia"/>
                <a:cs typeface="Georgia"/>
              </a:rPr>
              <a:t>between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nuclei).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276600" y="3048000"/>
            <a:ext cx="2215896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9440" y="1154938"/>
            <a:ext cx="7461250" cy="5121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 marR="979169" indent="-274955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2450" spc="-61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Formation</a:t>
            </a:r>
            <a:r>
              <a:rPr sz="2600" b="1" spc="-15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Molecular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Orbitals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40" dirty="0">
                <a:latin typeface="Times New Roman"/>
                <a:cs typeface="Times New Roman"/>
              </a:rPr>
              <a:t>Linear  </a:t>
            </a:r>
            <a:r>
              <a:rPr sz="2600" b="1" spc="175" dirty="0">
                <a:latin typeface="Times New Roman"/>
                <a:cs typeface="Times New Roman"/>
              </a:rPr>
              <a:t>combination</a:t>
            </a:r>
            <a:r>
              <a:rPr sz="2600" b="1" spc="-16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Atomic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110" dirty="0">
                <a:latin typeface="Times New Roman"/>
                <a:cs typeface="Times New Roman"/>
              </a:rPr>
              <a:t>Orbitals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spc="-40" dirty="0">
                <a:latin typeface="Times New Roman"/>
                <a:cs typeface="Times New Roman"/>
              </a:rPr>
              <a:t>(LCAO)</a:t>
            </a:r>
            <a:endParaRPr sz="2600">
              <a:latin typeface="Times New Roman"/>
              <a:cs typeface="Times New Roman"/>
            </a:endParaRPr>
          </a:p>
          <a:p>
            <a:pPr marL="299720" marR="635635" indent="-33655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atomic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20" dirty="0">
                <a:latin typeface="Georgia"/>
                <a:cs typeface="Georgia"/>
              </a:rPr>
              <a:t>of these </a:t>
            </a:r>
            <a:r>
              <a:rPr sz="2600" spc="-35" dirty="0">
                <a:latin typeface="Georgia"/>
                <a:cs typeface="Georgia"/>
              </a:rPr>
              <a:t>atoms </a:t>
            </a:r>
            <a:r>
              <a:rPr sz="2600" spc="-60" dirty="0">
                <a:latin typeface="Georgia"/>
                <a:cs typeface="Georgia"/>
              </a:rPr>
              <a:t>may </a:t>
            </a:r>
            <a:r>
              <a:rPr sz="2600" spc="-15" dirty="0">
                <a:latin typeface="Georgia"/>
                <a:cs typeface="Georgia"/>
              </a:rPr>
              <a:t>be  </a:t>
            </a:r>
            <a:r>
              <a:rPr sz="2600" spc="-40" dirty="0">
                <a:latin typeface="Georgia"/>
                <a:cs typeface="Georgia"/>
              </a:rPr>
              <a:t>represented </a:t>
            </a:r>
            <a:r>
              <a:rPr sz="2600" spc="-30" dirty="0">
                <a:latin typeface="Georgia"/>
                <a:cs typeface="Georgia"/>
              </a:rPr>
              <a:t>by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70" dirty="0">
                <a:latin typeface="Georgia"/>
                <a:cs typeface="Georgia"/>
              </a:rPr>
              <a:t>wave </a:t>
            </a:r>
            <a:r>
              <a:rPr sz="2600" spc="-20" dirty="0">
                <a:latin typeface="Georgia"/>
                <a:cs typeface="Georgia"/>
              </a:rPr>
              <a:t>functions </a:t>
            </a:r>
            <a:r>
              <a:rPr sz="2600" spc="-70" dirty="0">
                <a:latin typeface="Georgia"/>
                <a:cs typeface="Georgia"/>
              </a:rPr>
              <a:t>ψA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150" dirty="0">
                <a:latin typeface="Georgia"/>
                <a:cs typeface="Georgia"/>
              </a:rPr>
              <a:t>ψB.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Georgia"/>
              <a:cs typeface="Georgia"/>
            </a:endParaRPr>
          </a:p>
          <a:p>
            <a:pPr marL="604520" marR="583565" indent="-274320">
              <a:lnSpc>
                <a:spcPct val="100000"/>
              </a:lnSpc>
            </a:pPr>
            <a:r>
              <a:rPr sz="2600" spc="-40" dirty="0">
                <a:latin typeface="Georgia"/>
                <a:cs typeface="Georgia"/>
              </a:rPr>
              <a:t>Therefore,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15" dirty="0">
                <a:latin typeface="Georgia"/>
                <a:cs typeface="Georgia"/>
              </a:rPr>
              <a:t>two </a:t>
            </a:r>
            <a:r>
              <a:rPr sz="2600" spc="-25" dirty="0">
                <a:latin typeface="Georgia"/>
                <a:cs typeface="Georgia"/>
              </a:rPr>
              <a:t>molecular </a:t>
            </a:r>
            <a:r>
              <a:rPr sz="2600" spc="-35" dirty="0">
                <a:latin typeface="Georgia"/>
                <a:cs typeface="Georgia"/>
              </a:rPr>
              <a:t>orbitals </a:t>
            </a:r>
            <a:r>
              <a:rPr sz="2600" spc="-40" dirty="0">
                <a:latin typeface="Georgia"/>
                <a:cs typeface="Georgia"/>
              </a:rPr>
              <a:t>σ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365" dirty="0">
                <a:latin typeface="Georgia"/>
                <a:cs typeface="Georgia"/>
              </a:rPr>
              <a:t> </a:t>
            </a:r>
            <a:r>
              <a:rPr sz="2600" spc="-70" dirty="0">
                <a:latin typeface="Georgia"/>
                <a:cs typeface="Georgia"/>
              </a:rPr>
              <a:t>σ* 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5" dirty="0">
                <a:latin typeface="Georgia"/>
                <a:cs typeface="Georgia"/>
              </a:rPr>
              <a:t>formed </a:t>
            </a:r>
            <a:r>
              <a:rPr sz="2600" spc="-65" dirty="0">
                <a:latin typeface="Georgia"/>
                <a:cs typeface="Georgia"/>
              </a:rPr>
              <a:t>as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150" dirty="0">
                <a:latin typeface="Georgia"/>
                <a:cs typeface="Georgia"/>
              </a:rPr>
              <a:t>:</a:t>
            </a:r>
            <a:endParaRPr sz="2600">
              <a:latin typeface="Georgia"/>
              <a:cs typeface="Georgia"/>
            </a:endParaRPr>
          </a:p>
          <a:p>
            <a:pPr marL="2700020">
              <a:lnSpc>
                <a:spcPct val="100000"/>
              </a:lnSpc>
              <a:spcBef>
                <a:spcPts val="1825"/>
              </a:spcBef>
            </a:pPr>
            <a:r>
              <a:rPr sz="2650" i="1" spc="-50" dirty="0">
                <a:latin typeface="Symbol"/>
                <a:cs typeface="Symbol"/>
              </a:rPr>
              <a:t></a:t>
            </a:r>
            <a:r>
              <a:rPr sz="2650" i="1" spc="-50" dirty="0">
                <a:latin typeface="Times New Roman"/>
                <a:cs typeface="Times New Roman"/>
              </a:rPr>
              <a:t> </a:t>
            </a:r>
            <a:r>
              <a:rPr sz="2500" spc="35" dirty="0">
                <a:latin typeface="Symbol"/>
                <a:cs typeface="Symbol"/>
              </a:rPr>
              <a:t>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i="1" spc="-60" dirty="0">
                <a:latin typeface="Times New Roman"/>
                <a:cs typeface="Times New Roman"/>
              </a:rPr>
              <a:t>C</a:t>
            </a:r>
            <a:r>
              <a:rPr sz="2175" spc="-89" baseline="-24904" dirty="0">
                <a:latin typeface="Times New Roman"/>
                <a:cs typeface="Times New Roman"/>
              </a:rPr>
              <a:t>1</a:t>
            </a:r>
            <a:r>
              <a:rPr sz="2650" i="1" spc="-60" dirty="0">
                <a:latin typeface="Symbol"/>
                <a:cs typeface="Symbol"/>
              </a:rPr>
              <a:t></a:t>
            </a:r>
            <a:r>
              <a:rPr sz="2650" i="1" spc="-60" dirty="0">
                <a:latin typeface="Times New Roman"/>
                <a:cs typeface="Times New Roman"/>
              </a:rPr>
              <a:t> </a:t>
            </a:r>
            <a:r>
              <a:rPr sz="2175" i="1" spc="44" baseline="-24904" dirty="0">
                <a:latin typeface="Times New Roman"/>
                <a:cs typeface="Times New Roman"/>
              </a:rPr>
              <a:t>A  </a:t>
            </a:r>
            <a:r>
              <a:rPr sz="2500" spc="35" dirty="0">
                <a:latin typeface="Symbol"/>
                <a:cs typeface="Symbol"/>
              </a:rPr>
              <a:t></a:t>
            </a:r>
            <a:r>
              <a:rPr sz="2500" spc="-345" dirty="0">
                <a:latin typeface="Times New Roman"/>
                <a:cs typeface="Times New Roman"/>
              </a:rPr>
              <a:t> </a:t>
            </a:r>
            <a:r>
              <a:rPr sz="2500" i="1" spc="80" dirty="0">
                <a:latin typeface="Times New Roman"/>
                <a:cs typeface="Times New Roman"/>
              </a:rPr>
              <a:t>C</a:t>
            </a:r>
            <a:r>
              <a:rPr sz="2175" spc="120" baseline="-24904" dirty="0">
                <a:latin typeface="Times New Roman"/>
                <a:cs typeface="Times New Roman"/>
              </a:rPr>
              <a:t>2</a:t>
            </a:r>
            <a:r>
              <a:rPr sz="2650" i="1" spc="80" dirty="0">
                <a:latin typeface="Symbol"/>
                <a:cs typeface="Symbol"/>
              </a:rPr>
              <a:t></a:t>
            </a:r>
            <a:r>
              <a:rPr sz="2175" i="1" spc="120" baseline="-24904" dirty="0">
                <a:latin typeface="Times New Roman"/>
                <a:cs typeface="Times New Roman"/>
              </a:rPr>
              <a:t>B</a:t>
            </a:r>
            <a:endParaRPr sz="2175" baseline="-24904">
              <a:latin typeface="Times New Roman"/>
              <a:cs typeface="Times New Roman"/>
            </a:endParaRPr>
          </a:p>
          <a:p>
            <a:pPr marL="2776855">
              <a:lnSpc>
                <a:spcPct val="100000"/>
              </a:lnSpc>
              <a:spcBef>
                <a:spcPts val="1645"/>
              </a:spcBef>
            </a:pPr>
            <a:r>
              <a:rPr sz="2650" i="1" spc="-35" dirty="0">
                <a:latin typeface="Symbol"/>
                <a:cs typeface="Symbol"/>
              </a:rPr>
              <a:t></a:t>
            </a:r>
            <a:r>
              <a:rPr sz="2650" i="1" spc="-420" dirty="0">
                <a:latin typeface="Times New Roman"/>
                <a:cs typeface="Times New Roman"/>
              </a:rPr>
              <a:t> </a:t>
            </a:r>
            <a:r>
              <a:rPr sz="2550" spc="20" dirty="0">
                <a:latin typeface="Times New Roman"/>
                <a:cs typeface="Times New Roman"/>
              </a:rPr>
              <a:t>*</a:t>
            </a:r>
            <a:r>
              <a:rPr sz="2550" spc="-270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</a:t>
            </a:r>
            <a:r>
              <a:rPr sz="2550" spc="-195" dirty="0">
                <a:latin typeface="Times New Roman"/>
                <a:cs typeface="Times New Roman"/>
              </a:rPr>
              <a:t> </a:t>
            </a:r>
            <a:r>
              <a:rPr sz="2550" i="1" spc="-60" dirty="0">
                <a:latin typeface="Times New Roman"/>
                <a:cs typeface="Times New Roman"/>
              </a:rPr>
              <a:t>C</a:t>
            </a:r>
            <a:r>
              <a:rPr sz="2175" spc="-89" baseline="-24904" dirty="0">
                <a:latin typeface="Times New Roman"/>
                <a:cs typeface="Times New Roman"/>
              </a:rPr>
              <a:t>1</a:t>
            </a:r>
            <a:r>
              <a:rPr sz="2650" i="1" spc="-60" dirty="0">
                <a:latin typeface="Symbol"/>
                <a:cs typeface="Symbol"/>
              </a:rPr>
              <a:t></a:t>
            </a:r>
            <a:r>
              <a:rPr sz="2175" i="1" spc="-89" baseline="-24904" dirty="0">
                <a:latin typeface="Times New Roman"/>
                <a:cs typeface="Times New Roman"/>
              </a:rPr>
              <a:t>A </a:t>
            </a:r>
            <a:r>
              <a:rPr sz="2175" i="1" spc="-67" baseline="-24904" dirty="0">
                <a:latin typeface="Times New Roman"/>
                <a:cs typeface="Times New Roman"/>
              </a:rPr>
              <a:t> </a:t>
            </a:r>
            <a:r>
              <a:rPr sz="2550" spc="25" dirty="0">
                <a:latin typeface="Symbol"/>
                <a:cs typeface="Symbol"/>
              </a:rPr>
              <a:t>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C</a:t>
            </a:r>
            <a:r>
              <a:rPr sz="2175" spc="-7" baseline="-24904" dirty="0">
                <a:latin typeface="Times New Roman"/>
                <a:cs typeface="Times New Roman"/>
              </a:rPr>
              <a:t>2</a:t>
            </a:r>
            <a:r>
              <a:rPr sz="2650" i="1" spc="-5" dirty="0">
                <a:latin typeface="Symbol"/>
                <a:cs typeface="Symbol"/>
              </a:rPr>
              <a:t></a:t>
            </a:r>
            <a:r>
              <a:rPr sz="2175" i="1" spc="-7" baseline="-24904" dirty="0">
                <a:latin typeface="Times New Roman"/>
                <a:cs typeface="Times New Roman"/>
              </a:rPr>
              <a:t>B</a:t>
            </a:r>
            <a:endParaRPr sz="2175" baseline="-2490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Where the </a:t>
            </a:r>
            <a:r>
              <a:rPr sz="1800" spc="-10" dirty="0">
                <a:latin typeface="Tahoma"/>
                <a:cs typeface="Tahoma"/>
              </a:rPr>
              <a:t>coefficients </a:t>
            </a:r>
            <a:r>
              <a:rPr sz="1800" spc="-5" dirty="0">
                <a:latin typeface="Tahoma"/>
                <a:cs typeface="Tahoma"/>
              </a:rPr>
              <a:t>C, indicate the contribution </a:t>
            </a:r>
            <a:r>
              <a:rPr sz="1800" dirty="0">
                <a:latin typeface="Tahoma"/>
                <a:cs typeface="Tahoma"/>
              </a:rPr>
              <a:t>of </a:t>
            </a:r>
            <a:r>
              <a:rPr sz="1800" spc="-5" dirty="0">
                <a:latin typeface="Tahoma"/>
                <a:cs typeface="Tahoma"/>
              </a:rPr>
              <a:t>the AO to the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29464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An</a:t>
            </a:r>
            <a:r>
              <a:rPr sz="5000" spc="-85" dirty="0"/>
              <a:t> </a:t>
            </a:r>
            <a:r>
              <a:rPr sz="5000" dirty="0"/>
              <a:t>Analogy</a:t>
            </a:r>
            <a:endParaRPr sz="5000"/>
          </a:p>
        </p:txBody>
      </p:sp>
      <p:grpSp>
        <p:nvGrpSpPr>
          <p:cNvPr id="9" name="object 9"/>
          <p:cNvGrpSpPr/>
          <p:nvPr/>
        </p:nvGrpSpPr>
        <p:grpSpPr>
          <a:xfrm>
            <a:off x="228600" y="2330195"/>
            <a:ext cx="8915400" cy="2720340"/>
            <a:chOff x="228600" y="2330195"/>
            <a:chExt cx="8915400" cy="2720340"/>
          </a:xfrm>
        </p:grpSpPr>
        <p:sp>
          <p:nvSpPr>
            <p:cNvPr id="10" name="object 10"/>
            <p:cNvSpPr/>
            <p:nvPr/>
          </p:nvSpPr>
          <p:spPr>
            <a:xfrm>
              <a:off x="228600" y="2438399"/>
              <a:ext cx="4498848" cy="25481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5152" y="2330195"/>
              <a:ext cx="4498847" cy="27203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40358" y="5138166"/>
            <a:ext cx="2291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-2133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Amplitudes </a:t>
            </a:r>
            <a:r>
              <a:rPr sz="1800" b="1" dirty="0">
                <a:latin typeface="Tahoma"/>
                <a:cs typeface="Tahoma"/>
              </a:rPr>
              <a:t>of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wave  functions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added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1152" y="5182616"/>
            <a:ext cx="246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Amplitudes </a:t>
            </a:r>
            <a:r>
              <a:rPr sz="1800" b="1" dirty="0">
                <a:latin typeface="Tahoma"/>
                <a:cs typeface="Tahoma"/>
              </a:rPr>
              <a:t>of </a:t>
            </a:r>
            <a:r>
              <a:rPr sz="1800" b="1" spc="-5" dirty="0">
                <a:latin typeface="Tahoma"/>
                <a:cs typeface="Tahoma"/>
              </a:rPr>
              <a:t>wave  functions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subtracted.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05200" y="5562600"/>
            <a:ext cx="2150364" cy="954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559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MO: Molecular</a:t>
            </a:r>
            <a:r>
              <a:rPr sz="5000" spc="-95" dirty="0"/>
              <a:t> </a:t>
            </a:r>
            <a:r>
              <a:rPr sz="5000" spc="-25" dirty="0"/>
              <a:t>Hydrogen</a:t>
            </a:r>
            <a:endParaRPr sz="5000"/>
          </a:p>
        </p:txBody>
      </p:sp>
      <p:sp>
        <p:nvSpPr>
          <p:cNvPr id="9" name="object 9"/>
          <p:cNvSpPr/>
          <p:nvPr/>
        </p:nvSpPr>
        <p:spPr>
          <a:xfrm>
            <a:off x="533400" y="1981200"/>
            <a:ext cx="7741920" cy="3855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8194" y="6047943"/>
            <a:ext cx="5980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The </a:t>
            </a:r>
            <a:r>
              <a:rPr sz="2000" spc="-5" dirty="0">
                <a:latin typeface="Tahoma"/>
                <a:cs typeface="Tahoma"/>
              </a:rPr>
              <a:t>bonding </a:t>
            </a:r>
            <a:r>
              <a:rPr sz="2000" dirty="0">
                <a:latin typeface="Tahoma"/>
                <a:cs typeface="Tahoma"/>
              </a:rPr>
              <a:t>MO is lower in </a:t>
            </a:r>
            <a:r>
              <a:rPr sz="2000" spc="-5" dirty="0">
                <a:latin typeface="Tahoma"/>
                <a:cs typeface="Tahoma"/>
              </a:rPr>
              <a:t>energy than </a:t>
            </a:r>
            <a:r>
              <a:rPr sz="2000" dirty="0">
                <a:latin typeface="Tahoma"/>
                <a:cs typeface="Tahoma"/>
              </a:rPr>
              <a:t>an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AO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The anti- </a:t>
            </a:r>
            <a:r>
              <a:rPr sz="2000" spc="-5" dirty="0">
                <a:latin typeface="Tahoma"/>
                <a:cs typeface="Tahoma"/>
              </a:rPr>
              <a:t>bonding </a:t>
            </a:r>
            <a:r>
              <a:rPr sz="2000" dirty="0">
                <a:latin typeface="Tahoma"/>
                <a:cs typeface="Tahoma"/>
              </a:rPr>
              <a:t>MO is </a:t>
            </a:r>
            <a:r>
              <a:rPr sz="2000" spc="-5" dirty="0">
                <a:latin typeface="Tahoma"/>
                <a:cs typeface="Tahoma"/>
              </a:rPr>
              <a:t>higher </a:t>
            </a:r>
            <a:r>
              <a:rPr sz="2000" dirty="0">
                <a:latin typeface="Tahoma"/>
                <a:cs typeface="Tahoma"/>
              </a:rPr>
              <a:t>in </a:t>
            </a:r>
            <a:r>
              <a:rPr sz="2000" spc="-5" dirty="0">
                <a:latin typeface="Tahoma"/>
                <a:cs typeface="Tahoma"/>
              </a:rPr>
              <a:t>energy than </a:t>
            </a:r>
            <a:r>
              <a:rPr sz="2000" dirty="0">
                <a:latin typeface="Tahoma"/>
                <a:cs typeface="Tahoma"/>
              </a:rPr>
              <a:t>an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AO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38529" y="789178"/>
            <a:ext cx="38715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Considerations…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7244" y="2147442"/>
            <a:ext cx="7240905" cy="375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258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363220" algn="l"/>
                <a:tab pos="4510405" algn="l"/>
                <a:tab pos="4815205" algn="l"/>
              </a:tabLst>
            </a:pPr>
            <a:r>
              <a:rPr sz="2400" spc="-50" dirty="0">
                <a:latin typeface="Georgia"/>
                <a:cs typeface="Georgia"/>
              </a:rPr>
              <a:t>Bond </a:t>
            </a:r>
            <a:r>
              <a:rPr sz="2400" spc="-15" dirty="0">
                <a:latin typeface="Georgia"/>
                <a:cs typeface="Georgia"/>
              </a:rPr>
              <a:t>Order </a:t>
            </a:r>
            <a:r>
              <a:rPr sz="2400" spc="-170" dirty="0">
                <a:latin typeface="Georgia"/>
                <a:cs typeface="Georgia"/>
              </a:rPr>
              <a:t>=1/2(  </a:t>
            </a:r>
            <a:r>
              <a:rPr sz="2400" spc="-220" dirty="0">
                <a:latin typeface="Georgia"/>
                <a:cs typeface="Georgia"/>
              </a:rPr>
              <a:t>#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bonding</a:t>
            </a:r>
            <a:r>
              <a:rPr sz="2400" spc="-15" dirty="0">
                <a:latin typeface="Georgia"/>
                <a:cs typeface="Georgia"/>
              </a:rPr>
              <a:t> e</a:t>
            </a:r>
            <a:r>
              <a:rPr sz="2400" spc="-22" baseline="24305" dirty="0">
                <a:latin typeface="Georgia"/>
                <a:cs typeface="Georgia"/>
              </a:rPr>
              <a:t>-	</a:t>
            </a:r>
            <a:r>
              <a:rPr sz="2400" spc="-345" dirty="0">
                <a:latin typeface="Georgia"/>
                <a:cs typeface="Georgia"/>
              </a:rPr>
              <a:t>–	</a:t>
            </a:r>
            <a:r>
              <a:rPr sz="2400" spc="-220" dirty="0">
                <a:latin typeface="Georgia"/>
                <a:cs typeface="Georgia"/>
              </a:rPr>
              <a:t># </a:t>
            </a:r>
            <a:r>
              <a:rPr sz="2400" spc="-20" dirty="0">
                <a:latin typeface="Georgia"/>
                <a:cs typeface="Georgia"/>
              </a:rPr>
              <a:t>antibonding </a:t>
            </a:r>
            <a:r>
              <a:rPr sz="2400" spc="-15" dirty="0">
                <a:latin typeface="Georgia"/>
                <a:cs typeface="Georgia"/>
              </a:rPr>
              <a:t>e</a:t>
            </a:r>
            <a:r>
              <a:rPr sz="2400" spc="-22" baseline="24305" dirty="0">
                <a:latin typeface="Georgia"/>
                <a:cs typeface="Georgia"/>
              </a:rPr>
              <a:t>- </a:t>
            </a:r>
            <a:r>
              <a:rPr sz="2400" spc="-20" dirty="0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Arial"/>
              <a:buChar char=""/>
            </a:pPr>
            <a:endParaRPr sz="3500">
              <a:latin typeface="Georgia"/>
              <a:cs typeface="Georgia"/>
            </a:endParaRPr>
          </a:p>
          <a:p>
            <a:pPr marL="362585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363220" algn="l"/>
              </a:tabLst>
            </a:pPr>
            <a:r>
              <a:rPr sz="2400" spc="-35" dirty="0">
                <a:latin typeface="Georgia"/>
                <a:cs typeface="Georgia"/>
              </a:rPr>
              <a:t>Higher </a:t>
            </a:r>
            <a:r>
              <a:rPr sz="2400" spc="-15" dirty="0">
                <a:latin typeface="Georgia"/>
                <a:cs typeface="Georgia"/>
              </a:rPr>
              <a:t>bond </a:t>
            </a:r>
            <a:r>
              <a:rPr sz="2400" spc="-40" dirty="0">
                <a:latin typeface="Georgia"/>
                <a:cs typeface="Georgia"/>
              </a:rPr>
              <a:t>order </a:t>
            </a:r>
            <a:r>
              <a:rPr sz="2400" spc="-220" dirty="0">
                <a:latin typeface="Georgia"/>
                <a:cs typeface="Georgia"/>
              </a:rPr>
              <a:t>= </a:t>
            </a:r>
            <a:r>
              <a:rPr sz="2400" spc="-40" dirty="0">
                <a:latin typeface="Georgia"/>
                <a:cs typeface="Georgia"/>
              </a:rPr>
              <a:t>stronger</a:t>
            </a:r>
            <a:r>
              <a:rPr sz="2400" spc="-26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bond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Arial"/>
              <a:buChar char=""/>
            </a:pPr>
            <a:endParaRPr sz="3550">
              <a:latin typeface="Georgia"/>
              <a:cs typeface="Georgia"/>
            </a:endParaRPr>
          </a:p>
          <a:p>
            <a:pPr marL="362585" indent="-274320">
              <a:lnSpc>
                <a:spcPct val="100000"/>
              </a:lnSpc>
              <a:buClr>
                <a:srgbClr val="0AD0D9"/>
              </a:buClr>
              <a:buSzPct val="93750"/>
              <a:buFont typeface="Arial"/>
              <a:buChar char=""/>
              <a:tabLst>
                <a:tab pos="363220" algn="l"/>
              </a:tabLst>
            </a:pPr>
            <a:r>
              <a:rPr sz="2400" spc="-30" dirty="0">
                <a:latin typeface="Georgia"/>
                <a:cs typeface="Georgia"/>
              </a:rPr>
              <a:t>Molecular </a:t>
            </a:r>
            <a:r>
              <a:rPr sz="2400" spc="-15" dirty="0">
                <a:latin typeface="Georgia"/>
                <a:cs typeface="Georgia"/>
              </a:rPr>
              <a:t>electron</a:t>
            </a:r>
            <a:r>
              <a:rPr sz="2400" spc="-14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configurations</a:t>
            </a:r>
            <a:endParaRPr sz="2400">
              <a:latin typeface="Georgia"/>
              <a:cs typeface="Georgia"/>
            </a:endParaRPr>
          </a:p>
          <a:p>
            <a:pPr marL="728345" lvl="1" indent="-247015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000"/>
              <a:buFont typeface="Arial"/>
              <a:buChar char=""/>
              <a:tabLst>
                <a:tab pos="728980" algn="l"/>
              </a:tabLst>
            </a:pPr>
            <a:r>
              <a:rPr sz="2000" spc="-20" dirty="0">
                <a:latin typeface="Georgia"/>
                <a:cs typeface="Georgia"/>
              </a:rPr>
              <a:t>Highest </a:t>
            </a:r>
            <a:r>
              <a:rPr sz="2000" dirty="0">
                <a:latin typeface="Georgia"/>
                <a:cs typeface="Georgia"/>
              </a:rPr>
              <a:t>Occupied </a:t>
            </a:r>
            <a:r>
              <a:rPr sz="2000" spc="-25" dirty="0">
                <a:latin typeface="Georgia"/>
                <a:cs typeface="Georgia"/>
              </a:rPr>
              <a:t>Molecular </a:t>
            </a:r>
            <a:r>
              <a:rPr sz="2000" spc="-10" dirty="0">
                <a:latin typeface="Georgia"/>
                <a:cs typeface="Georgia"/>
              </a:rPr>
              <a:t>Orbital </a:t>
            </a:r>
            <a:r>
              <a:rPr sz="2000" spc="-185" dirty="0">
                <a:latin typeface="Georgia"/>
                <a:cs typeface="Georgia"/>
              </a:rPr>
              <a:t>=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b="1" spc="70" dirty="0">
                <a:latin typeface="Times New Roman"/>
                <a:cs typeface="Times New Roman"/>
              </a:rPr>
              <a:t>HOMO</a:t>
            </a:r>
            <a:endParaRPr sz="2000">
              <a:latin typeface="Times New Roman"/>
              <a:cs typeface="Times New Roman"/>
            </a:endParaRPr>
          </a:p>
          <a:p>
            <a:pPr marL="728345" lvl="1" indent="-2470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Arial"/>
              <a:buChar char=""/>
              <a:tabLst>
                <a:tab pos="728980" algn="l"/>
              </a:tabLst>
            </a:pPr>
            <a:r>
              <a:rPr sz="2000" spc="-40" dirty="0">
                <a:latin typeface="Georgia"/>
                <a:cs typeface="Georgia"/>
              </a:rPr>
              <a:t>Lowest </a:t>
            </a:r>
            <a:r>
              <a:rPr sz="2000" spc="-20" dirty="0">
                <a:latin typeface="Georgia"/>
                <a:cs typeface="Georgia"/>
              </a:rPr>
              <a:t>Unoccupied </a:t>
            </a:r>
            <a:r>
              <a:rPr sz="2000" spc="-25" dirty="0">
                <a:latin typeface="Georgia"/>
                <a:cs typeface="Georgia"/>
              </a:rPr>
              <a:t>Molecular </a:t>
            </a:r>
            <a:r>
              <a:rPr sz="2000" spc="-10" dirty="0">
                <a:latin typeface="Georgia"/>
                <a:cs typeface="Georgia"/>
              </a:rPr>
              <a:t>Orbital </a:t>
            </a:r>
            <a:r>
              <a:rPr sz="2000" spc="-180" dirty="0">
                <a:latin typeface="Georgia"/>
                <a:cs typeface="Georgia"/>
              </a:rPr>
              <a:t>=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LUMO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0E6EC5"/>
              </a:buClr>
              <a:buFont typeface="Arial"/>
              <a:buChar char=""/>
            </a:pPr>
            <a:endParaRPr sz="2000">
              <a:latin typeface="Times New Roman"/>
              <a:cs typeface="Times New Roman"/>
            </a:endParaRPr>
          </a:p>
          <a:p>
            <a:pPr marL="362585" indent="-274320">
              <a:lnSpc>
                <a:spcPct val="100000"/>
              </a:lnSpc>
              <a:spcBef>
                <a:spcPts val="1735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363220" algn="l"/>
              </a:tabLst>
            </a:pPr>
            <a:r>
              <a:rPr sz="2400" spc="-10" dirty="0">
                <a:latin typeface="Georgia"/>
                <a:cs typeface="Georgia"/>
              </a:rPr>
              <a:t>An </a:t>
            </a:r>
            <a:r>
              <a:rPr sz="2400" spc="-70" dirty="0">
                <a:latin typeface="Georgia"/>
                <a:cs typeface="Georgia"/>
              </a:rPr>
              <a:t>Example: </a:t>
            </a:r>
            <a:r>
              <a:rPr sz="2400" spc="-90" dirty="0">
                <a:latin typeface="Georgia"/>
                <a:cs typeface="Georgia"/>
              </a:rPr>
              <a:t>H</a:t>
            </a:r>
            <a:r>
              <a:rPr sz="2400" spc="-135" baseline="-20833" dirty="0">
                <a:latin typeface="Georgia"/>
                <a:cs typeface="Georgia"/>
              </a:rPr>
              <a:t>2</a:t>
            </a:r>
            <a:r>
              <a:rPr sz="2400" spc="-44" baseline="-20833" dirty="0">
                <a:latin typeface="Georgia"/>
                <a:cs typeface="Georgia"/>
              </a:rPr>
              <a:t> </a:t>
            </a:r>
            <a:r>
              <a:rPr sz="2400" spc="-65" dirty="0">
                <a:latin typeface="Georgia"/>
                <a:cs typeface="Georgia"/>
              </a:rPr>
              <a:t>(</a:t>
            </a:r>
            <a:r>
              <a:rPr sz="2400" spc="-65" dirty="0">
                <a:latin typeface="Symbol"/>
                <a:cs typeface="Symbol"/>
              </a:rPr>
              <a:t></a:t>
            </a:r>
            <a:r>
              <a:rPr sz="2400" spc="-97" baseline="-20833" dirty="0">
                <a:latin typeface="Georgia"/>
                <a:cs typeface="Georgia"/>
              </a:rPr>
              <a:t>1s</a:t>
            </a:r>
            <a:r>
              <a:rPr sz="2400" spc="-65" dirty="0">
                <a:latin typeface="Georgia"/>
                <a:cs typeface="Georgia"/>
              </a:rPr>
              <a:t>)</a:t>
            </a:r>
            <a:r>
              <a:rPr sz="2400" spc="-97" baseline="24305" dirty="0">
                <a:latin typeface="Georgia"/>
                <a:cs typeface="Georgia"/>
              </a:rPr>
              <a:t>2</a:t>
            </a:r>
            <a:endParaRPr sz="2400" baseline="24305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65595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MO: Molecular</a:t>
            </a:r>
            <a:r>
              <a:rPr sz="5000" spc="-95" dirty="0"/>
              <a:t> </a:t>
            </a:r>
            <a:r>
              <a:rPr sz="5000" spc="-25" dirty="0"/>
              <a:t>Hydrogen</a:t>
            </a:r>
            <a:endParaRPr sz="5000"/>
          </a:p>
        </p:txBody>
      </p:sp>
      <p:sp>
        <p:nvSpPr>
          <p:cNvPr id="9" name="object 9"/>
          <p:cNvSpPr/>
          <p:nvPr/>
        </p:nvSpPr>
        <p:spPr>
          <a:xfrm>
            <a:off x="457200" y="2238755"/>
            <a:ext cx="4038600" cy="37978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486400" y="1905000"/>
            <a:ext cx="2987040" cy="3200400"/>
            <a:chOff x="5486400" y="1905000"/>
            <a:chExt cx="2987040" cy="3200400"/>
          </a:xfrm>
        </p:grpSpPr>
        <p:sp>
          <p:nvSpPr>
            <p:cNvPr id="11" name="object 11"/>
            <p:cNvSpPr/>
            <p:nvPr/>
          </p:nvSpPr>
          <p:spPr>
            <a:xfrm>
              <a:off x="5698236" y="1905000"/>
              <a:ext cx="2775204" cy="3200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400" y="2438399"/>
              <a:ext cx="914400" cy="2438400"/>
            </a:xfrm>
            <a:custGeom>
              <a:avLst/>
              <a:gdLst/>
              <a:ahLst/>
              <a:cxnLst/>
              <a:rect l="l" t="t" r="r" b="b"/>
              <a:pathLst>
                <a:path w="914400" h="2438400">
                  <a:moveTo>
                    <a:pt x="914400" y="1828800"/>
                  </a:moveTo>
                  <a:lnTo>
                    <a:pt x="0" y="1828800"/>
                  </a:lnTo>
                  <a:lnTo>
                    <a:pt x="0" y="2438400"/>
                  </a:lnTo>
                  <a:lnTo>
                    <a:pt x="914400" y="2438400"/>
                  </a:lnTo>
                  <a:lnTo>
                    <a:pt x="914400" y="1828800"/>
                  </a:lnTo>
                  <a:close/>
                </a:path>
                <a:path w="914400" h="2438400">
                  <a:moveTo>
                    <a:pt x="9144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914400" y="6096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857</Words>
  <Application>Microsoft Office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Molecular Orbital (MO) Theory</vt:lpstr>
      <vt:lpstr>Molecular Orbital (MO) Theory</vt:lpstr>
      <vt:lpstr>Central Themes</vt:lpstr>
      <vt:lpstr>PowerPoint Presentation</vt:lpstr>
      <vt:lpstr>An Analogy</vt:lpstr>
      <vt:lpstr>MO: Molecular Hydrogen</vt:lpstr>
      <vt:lpstr>Considerations…</vt:lpstr>
      <vt:lpstr>MO: Molecular Hydrogen</vt:lpstr>
      <vt:lpstr>Predicting Stability: H2+ &amp; H2-</vt:lpstr>
      <vt:lpstr>Helium: He2+ vs He2</vt:lpstr>
      <vt:lpstr>PowerPoint Presentation</vt:lpstr>
      <vt:lpstr>Next Row: 2s &amp; 2p orbitals</vt:lpstr>
      <vt:lpstr>Combinations for p-orbitals</vt:lpstr>
      <vt:lpstr>MO – Now with S &amp; P</vt:lpstr>
      <vt:lpstr>S - P orbital mixing</vt:lpstr>
      <vt:lpstr>Relative Energy Levels for 2s &amp; 2p</vt:lpstr>
      <vt:lpstr>PowerPoint Presentation</vt:lpstr>
      <vt:lpstr>Triumph for MO Theory?</vt:lpstr>
      <vt:lpstr>Can MO Theory Explain Bonding?</vt:lpstr>
      <vt:lpstr>Real World Applications</vt:lpstr>
      <vt:lpstr>The MO diagram for NO</vt:lpstr>
      <vt:lpstr>Let’s Start Slowly: HF</vt:lpstr>
      <vt:lpstr>HF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Dept. of Chemistry</dc:creator>
  <cp:lastModifiedBy>Windows User</cp:lastModifiedBy>
  <cp:revision>1</cp:revision>
  <dcterms:created xsi:type="dcterms:W3CDTF">2020-07-26T10:06:26Z</dcterms:created>
  <dcterms:modified xsi:type="dcterms:W3CDTF">2020-07-26T10:00:44Z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2020-07-26T00:00:00Z</vt:filetime>
  </property>
</Properties>
</file>