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76" r:id="rId7"/>
    <p:sldId id="267" r:id="rId8"/>
    <p:sldId id="269" r:id="rId9"/>
    <p:sldId id="279" r:id="rId10"/>
    <p:sldId id="268" r:id="rId11"/>
    <p:sldId id="280" r:id="rId12"/>
    <p:sldId id="270" r:id="rId13"/>
    <p:sldId id="281" r:id="rId14"/>
    <p:sldId id="261" r:id="rId15"/>
    <p:sldId id="277" r:id="rId16"/>
    <p:sldId id="262" r:id="rId17"/>
    <p:sldId id="272" r:id="rId18"/>
    <p:sldId id="278" r:id="rId19"/>
    <p:sldId id="273" r:id="rId20"/>
    <p:sldId id="282" r:id="rId21"/>
    <p:sldId id="274" r:id="rId22"/>
    <p:sldId id="283" r:id="rId23"/>
    <p:sldId id="285" r:id="rId24"/>
    <p:sldId id="263"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07A97-15BC-408E-9647-7D6DD9A595B0}" type="datetimeFigureOut">
              <a:rPr lang="en-IN" smtClean="0"/>
              <a:t>05-10-2020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BA32E-433E-4228-8E41-66EE806644A8}" type="slidenum">
              <a:rPr lang="en-IN" smtClean="0"/>
              <a:t>‹#›</a:t>
            </a:fld>
            <a:endParaRPr lang="en-IN"/>
          </a:p>
        </p:txBody>
      </p:sp>
    </p:spTree>
    <p:extLst>
      <p:ext uri="{BB962C8B-B14F-4D97-AF65-F5344CB8AC3E}">
        <p14:creationId xmlns:p14="http://schemas.microsoft.com/office/powerpoint/2010/main" val="73319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30BA32E-433E-4228-8E41-66EE806644A8}" type="slidenum">
              <a:rPr lang="en-IN" smtClean="0"/>
              <a:t>7</a:t>
            </a:fld>
            <a:endParaRPr lang="en-IN"/>
          </a:p>
        </p:txBody>
      </p:sp>
    </p:spTree>
    <p:extLst>
      <p:ext uri="{BB962C8B-B14F-4D97-AF65-F5344CB8AC3E}">
        <p14:creationId xmlns:p14="http://schemas.microsoft.com/office/powerpoint/2010/main" val="249687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05/10/2020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05/10/2020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05/10/2020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Study of Sericulture</a:t>
            </a:r>
            <a:br>
              <a:rPr lang="en-US" dirty="0" smtClean="0"/>
            </a:br>
            <a:r>
              <a:rPr lang="en-US" sz="3100" dirty="0" err="1" smtClean="0"/>
              <a:t>Prin.Dr.L.S.Matkar</a:t>
            </a:r>
            <a:endParaRPr lang="en-US" sz="3100" dirty="0"/>
          </a:p>
        </p:txBody>
      </p:sp>
      <p:sp>
        <p:nvSpPr>
          <p:cNvPr id="3" name="Subtitle 2"/>
          <p:cNvSpPr>
            <a:spLocks noGrp="1"/>
          </p:cNvSpPr>
          <p:nvPr>
            <p:ph type="subTitle" idx="1"/>
          </p:nvPr>
        </p:nvSpPr>
        <p:spPr/>
        <p:txBody>
          <a:bodyPr>
            <a:normAutofit fontScale="25000" lnSpcReduction="20000"/>
          </a:bodyPr>
          <a:lstStyle/>
          <a:p>
            <a:r>
              <a:rPr lang="en-US" sz="7400" dirty="0" smtClean="0"/>
              <a:t>     Introduction to </a:t>
            </a:r>
            <a:r>
              <a:rPr lang="en-US" sz="7400" dirty="0" err="1" smtClean="0"/>
              <a:t>Sericulture,And</a:t>
            </a:r>
            <a:r>
              <a:rPr lang="en-US" sz="7400" dirty="0" smtClean="0"/>
              <a:t> Study of different types of </a:t>
            </a:r>
            <a:r>
              <a:rPr lang="en-US" sz="7400" dirty="0" err="1" smtClean="0"/>
              <a:t>silkmoths</a:t>
            </a:r>
            <a:r>
              <a:rPr lang="en-US" sz="7400" dirty="0" smtClean="0"/>
              <a:t>       in India</a:t>
            </a:r>
          </a:p>
          <a:p>
            <a:r>
              <a:rPr lang="en-US" sz="7400" dirty="0" smtClean="0"/>
              <a:t>Zoology-II</a:t>
            </a:r>
          </a:p>
          <a:p>
            <a:r>
              <a:rPr lang="en-US" dirty="0" smtClean="0"/>
              <a:t> </a:t>
            </a:r>
            <a:endParaRPr lang="en-US" dirty="0"/>
          </a:p>
        </p:txBody>
      </p:sp>
    </p:spTree>
    <p:extLst>
      <p:ext uri="{BB962C8B-B14F-4D97-AF65-F5344CB8AC3E}">
        <p14:creationId xmlns:p14="http://schemas.microsoft.com/office/powerpoint/2010/main" val="3610456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ii)</a:t>
            </a:r>
            <a:r>
              <a:rPr lang="en-IN" dirty="0" err="1" smtClean="0"/>
              <a:t>Tassar</a:t>
            </a:r>
            <a:r>
              <a:rPr lang="en-IN" dirty="0" smtClean="0"/>
              <a:t> </a:t>
            </a:r>
            <a:r>
              <a:rPr lang="en-IN" dirty="0" err="1" smtClean="0"/>
              <a:t>silkmoth</a:t>
            </a:r>
            <a:r>
              <a:rPr lang="en-IN" dirty="0" smtClean="0"/>
              <a:t>-</a:t>
            </a:r>
            <a:endParaRPr lang="en-IN" dirty="0"/>
          </a:p>
        </p:txBody>
      </p:sp>
      <p:sp>
        <p:nvSpPr>
          <p:cNvPr id="3" name="Content Placeholder 2"/>
          <p:cNvSpPr>
            <a:spLocks noGrp="1"/>
          </p:cNvSpPr>
          <p:nvPr>
            <p:ph idx="1"/>
          </p:nvPr>
        </p:nvSpPr>
        <p:spPr>
          <a:xfrm>
            <a:off x="1752600" y="2438400"/>
            <a:ext cx="6777317" cy="3508977"/>
          </a:xfrm>
        </p:spPr>
        <p:txBody>
          <a:bodyPr>
            <a:normAutofit fontScale="92500" lnSpcReduction="20000"/>
          </a:bodyPr>
          <a:lstStyle/>
          <a:p>
            <a:r>
              <a:rPr lang="en-IN" dirty="0" smtClean="0"/>
              <a:t>In India  </a:t>
            </a:r>
            <a:r>
              <a:rPr lang="en-IN" dirty="0" err="1" smtClean="0"/>
              <a:t>Tassar</a:t>
            </a:r>
            <a:r>
              <a:rPr lang="en-IN" dirty="0" smtClean="0"/>
              <a:t> silk produced by  Indian silkworm belongs to </a:t>
            </a:r>
            <a:r>
              <a:rPr lang="en-IN" dirty="0" err="1" smtClean="0"/>
              <a:t>Antheraea</a:t>
            </a:r>
            <a:r>
              <a:rPr lang="en-IN" dirty="0" smtClean="0"/>
              <a:t> </a:t>
            </a:r>
            <a:r>
              <a:rPr lang="en-IN" dirty="0" err="1" smtClean="0"/>
              <a:t>mylitta</a:t>
            </a:r>
            <a:r>
              <a:rPr lang="en-IN" dirty="0" smtClean="0"/>
              <a:t> </a:t>
            </a:r>
            <a:r>
              <a:rPr lang="en-IN" dirty="0"/>
              <a:t>and Chinese </a:t>
            </a:r>
            <a:r>
              <a:rPr lang="en-IN" dirty="0" err="1"/>
              <a:t>tassar</a:t>
            </a:r>
            <a:r>
              <a:rPr lang="en-IN" dirty="0"/>
              <a:t> silkworm is </a:t>
            </a:r>
            <a:r>
              <a:rPr lang="en-IN" dirty="0" err="1"/>
              <a:t>A.pernyi</a:t>
            </a:r>
            <a:r>
              <a:rPr lang="en-IN" dirty="0"/>
              <a:t>.</a:t>
            </a:r>
          </a:p>
          <a:p>
            <a:r>
              <a:rPr lang="en-IN" dirty="0" smtClean="0"/>
              <a:t>It </a:t>
            </a:r>
            <a:r>
              <a:rPr lang="en-IN" dirty="0" err="1" smtClean="0"/>
              <a:t>disbruted</a:t>
            </a:r>
            <a:r>
              <a:rPr lang="en-IN" dirty="0" smtClean="0"/>
              <a:t> belt along the Tropical forest</a:t>
            </a:r>
          </a:p>
          <a:p>
            <a:r>
              <a:rPr lang="en-IN" dirty="0" err="1" smtClean="0"/>
              <a:t>Beltof</a:t>
            </a:r>
            <a:r>
              <a:rPr lang="en-IN" dirty="0" smtClean="0"/>
              <a:t> India starting </a:t>
            </a:r>
            <a:r>
              <a:rPr lang="en-IN" dirty="0" err="1" smtClean="0"/>
              <a:t>fromBengal,Karnataka</a:t>
            </a:r>
            <a:endParaRPr lang="en-IN" dirty="0"/>
          </a:p>
          <a:p>
            <a:r>
              <a:rPr lang="en-IN" dirty="0" err="1" smtClean="0"/>
              <a:t>U.P,M.P,Maharashtra,Orissa,Bihar</a:t>
            </a:r>
            <a:r>
              <a:rPr lang="en-IN" dirty="0" smtClean="0"/>
              <a:t>.</a:t>
            </a:r>
          </a:p>
          <a:p>
            <a:r>
              <a:rPr lang="en-IN" dirty="0" smtClean="0"/>
              <a:t>It feeds on different plants like </a:t>
            </a:r>
            <a:r>
              <a:rPr lang="en-IN" dirty="0" err="1" smtClean="0"/>
              <a:t>Terminalia,Sal,Arjun,Sidha,ber</a:t>
            </a:r>
            <a:endParaRPr lang="en-IN" dirty="0" smtClean="0"/>
          </a:p>
          <a:p>
            <a:r>
              <a:rPr lang="en-IN" dirty="0" smtClean="0"/>
              <a:t>Female Moths are large insects yellow brown in colour ,males smaller and brick red in colour have eyespots on wings.</a:t>
            </a:r>
            <a:endParaRPr lang="en-IN" dirty="0"/>
          </a:p>
        </p:txBody>
      </p:sp>
    </p:spTree>
    <p:extLst>
      <p:ext uri="{BB962C8B-B14F-4D97-AF65-F5344CB8AC3E}">
        <p14:creationId xmlns:p14="http://schemas.microsoft.com/office/powerpoint/2010/main" val="30365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85800"/>
            <a:ext cx="7498080" cy="5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16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Classification:-</a:t>
            </a:r>
            <a:endParaRPr lang="en-IN" dirty="0"/>
          </a:p>
        </p:txBody>
      </p:sp>
      <p:sp>
        <p:nvSpPr>
          <p:cNvPr id="3" name="Content Placeholder 2"/>
          <p:cNvSpPr>
            <a:spLocks noGrp="1"/>
          </p:cNvSpPr>
          <p:nvPr>
            <p:ph idx="1"/>
          </p:nvPr>
        </p:nvSpPr>
        <p:spPr/>
        <p:txBody>
          <a:bodyPr>
            <a:normAutofit fontScale="92500" lnSpcReduction="10000"/>
          </a:bodyPr>
          <a:lstStyle/>
          <a:p>
            <a:r>
              <a:rPr lang="en-IN" dirty="0"/>
              <a:t>Phylum-</a:t>
            </a:r>
            <a:r>
              <a:rPr lang="en-IN" dirty="0" err="1"/>
              <a:t>Arthropoda</a:t>
            </a:r>
            <a:endParaRPr lang="en-IN" dirty="0"/>
          </a:p>
          <a:p>
            <a:r>
              <a:rPr lang="en-IN" dirty="0"/>
              <a:t>Class-</a:t>
            </a:r>
            <a:r>
              <a:rPr lang="en-IN" dirty="0" err="1"/>
              <a:t>Insecta</a:t>
            </a:r>
            <a:endParaRPr lang="en-IN" dirty="0"/>
          </a:p>
          <a:p>
            <a:r>
              <a:rPr lang="en-IN" dirty="0"/>
              <a:t>Division-</a:t>
            </a:r>
            <a:r>
              <a:rPr lang="en-IN" dirty="0" err="1"/>
              <a:t>Endopterygota</a:t>
            </a:r>
            <a:endParaRPr lang="en-IN" dirty="0"/>
          </a:p>
          <a:p>
            <a:r>
              <a:rPr lang="en-IN" dirty="0"/>
              <a:t>Order- Lepidoptera</a:t>
            </a:r>
          </a:p>
          <a:p>
            <a:r>
              <a:rPr lang="en-IN" dirty="0" smtClean="0"/>
              <a:t>Family-</a:t>
            </a:r>
            <a:r>
              <a:rPr lang="en-IN" dirty="0" err="1" smtClean="0"/>
              <a:t>Saturnidae</a:t>
            </a:r>
            <a:endParaRPr lang="en-IN" dirty="0" smtClean="0"/>
          </a:p>
          <a:p>
            <a:r>
              <a:rPr lang="en-IN" dirty="0" smtClean="0"/>
              <a:t>Genus-</a:t>
            </a:r>
            <a:r>
              <a:rPr lang="en-IN" dirty="0" err="1" smtClean="0"/>
              <a:t>Antheraea</a:t>
            </a:r>
            <a:endParaRPr lang="en-IN" dirty="0" smtClean="0"/>
          </a:p>
          <a:p>
            <a:r>
              <a:rPr lang="en-IN" dirty="0" smtClean="0"/>
              <a:t>Species-</a:t>
            </a:r>
            <a:r>
              <a:rPr lang="en-IN" dirty="0" err="1" smtClean="0"/>
              <a:t>pernyi</a:t>
            </a:r>
            <a:endParaRPr lang="en-IN" dirty="0"/>
          </a:p>
          <a:p>
            <a:r>
              <a:rPr lang="en-IN" dirty="0" err="1" smtClean="0"/>
              <a:t>Tassar</a:t>
            </a:r>
            <a:r>
              <a:rPr lang="en-IN" dirty="0" smtClean="0"/>
              <a:t> silkworm produced brown or coppery</a:t>
            </a:r>
          </a:p>
          <a:p>
            <a:r>
              <a:rPr lang="en-IN" dirty="0" smtClean="0"/>
              <a:t>Cocoons/silk.</a:t>
            </a:r>
            <a:endParaRPr lang="en-IN" dirty="0"/>
          </a:p>
          <a:p>
            <a:endParaRPr lang="en-IN" dirty="0"/>
          </a:p>
        </p:txBody>
      </p:sp>
    </p:spTree>
    <p:extLst>
      <p:ext uri="{BB962C8B-B14F-4D97-AF65-F5344CB8AC3E}">
        <p14:creationId xmlns:p14="http://schemas.microsoft.com/office/powerpoint/2010/main" val="415909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Catterpillars</a:t>
            </a:r>
            <a:r>
              <a:rPr lang="en-US" dirty="0" smtClean="0"/>
              <a:t>/larvae</a:t>
            </a:r>
            <a:endParaRPr lang="en-US"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05000"/>
            <a:ext cx="4206240" cy="443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26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a:t>
            </a:r>
            <a:r>
              <a:rPr lang="en-US" dirty="0" err="1" smtClean="0"/>
              <a:t>Eri</a:t>
            </a:r>
            <a:r>
              <a:rPr lang="en-US" dirty="0" smtClean="0"/>
              <a:t> Silkworm:-</a:t>
            </a:r>
            <a:endParaRPr lang="en-US" dirty="0"/>
          </a:p>
        </p:txBody>
      </p:sp>
      <p:sp>
        <p:nvSpPr>
          <p:cNvPr id="3" name="Content Placeholder 2"/>
          <p:cNvSpPr>
            <a:spLocks noGrp="1"/>
          </p:cNvSpPr>
          <p:nvPr>
            <p:ph idx="1"/>
          </p:nvPr>
        </p:nvSpPr>
        <p:spPr>
          <a:xfrm>
            <a:off x="1059412" y="2170664"/>
            <a:ext cx="6777317" cy="3508977"/>
          </a:xfrm>
        </p:spPr>
        <p:txBody>
          <a:bodyPr>
            <a:noAutofit/>
          </a:bodyPr>
          <a:lstStyle/>
          <a:p>
            <a:r>
              <a:rPr lang="en-US" dirty="0" smtClean="0"/>
              <a:t>It </a:t>
            </a:r>
            <a:r>
              <a:rPr lang="en-US" dirty="0"/>
              <a:t>is produced by caterpillars of </a:t>
            </a:r>
            <a:r>
              <a:rPr lang="en-US" dirty="0" err="1"/>
              <a:t>Attacus</a:t>
            </a:r>
            <a:r>
              <a:rPr lang="en-US" dirty="0"/>
              <a:t> </a:t>
            </a:r>
            <a:r>
              <a:rPr lang="en-US" dirty="0" err="1"/>
              <a:t>ricini</a:t>
            </a:r>
            <a:r>
              <a:rPr lang="en-US" dirty="0"/>
              <a:t> which feed on castor </a:t>
            </a:r>
            <a:r>
              <a:rPr lang="en-US" dirty="0" err="1" smtClean="0"/>
              <a:t>leaves.It</a:t>
            </a:r>
            <a:r>
              <a:rPr lang="en-US" dirty="0" smtClean="0"/>
              <a:t> also feeds on  </a:t>
            </a:r>
            <a:r>
              <a:rPr lang="en-US" dirty="0" err="1" smtClean="0"/>
              <a:t>Kesseru,Barkkesseru</a:t>
            </a:r>
            <a:r>
              <a:rPr lang="en-US" dirty="0" smtClean="0"/>
              <a:t>. Abdomen </a:t>
            </a:r>
            <a:r>
              <a:rPr lang="en-US" dirty="0" smtClean="0"/>
              <a:t>of adult </a:t>
            </a:r>
            <a:r>
              <a:rPr lang="en-US" dirty="0" smtClean="0"/>
              <a:t>is wooly </a:t>
            </a:r>
            <a:r>
              <a:rPr lang="en-US" dirty="0" err="1" smtClean="0"/>
              <a:t>white.Both</a:t>
            </a:r>
            <a:r>
              <a:rPr lang="en-US" dirty="0" smtClean="0"/>
              <a:t> males and females have </a:t>
            </a:r>
            <a:r>
              <a:rPr lang="en-US" dirty="0" err="1" smtClean="0"/>
              <a:t>black,brown</a:t>
            </a:r>
            <a:r>
              <a:rPr lang="en-US" dirty="0" smtClean="0"/>
              <a:t> and green wings with white crescent </a:t>
            </a:r>
            <a:r>
              <a:rPr lang="en-US" dirty="0" err="1" smtClean="0"/>
              <a:t>markings.They</a:t>
            </a:r>
            <a:endParaRPr lang="en-US" dirty="0" smtClean="0"/>
          </a:p>
          <a:p>
            <a:r>
              <a:rPr lang="en-US" dirty="0" smtClean="0"/>
              <a:t>Are </a:t>
            </a:r>
            <a:r>
              <a:rPr lang="en-US" dirty="0" err="1" smtClean="0"/>
              <a:t>multivoltine.Larvae</a:t>
            </a:r>
            <a:r>
              <a:rPr lang="en-US" dirty="0" smtClean="0"/>
              <a:t> </a:t>
            </a:r>
            <a:r>
              <a:rPr lang="en-US" dirty="0" err="1" smtClean="0"/>
              <a:t>havings</a:t>
            </a:r>
            <a:r>
              <a:rPr lang="en-US" dirty="0" smtClean="0"/>
              <a:t> </a:t>
            </a:r>
            <a:r>
              <a:rPr lang="en-US" dirty="0" err="1" smtClean="0"/>
              <a:t>white,blue,And</a:t>
            </a:r>
            <a:r>
              <a:rPr lang="en-US" dirty="0" smtClean="0"/>
              <a:t> green zebra markings .Silk</a:t>
            </a:r>
          </a:p>
          <a:p>
            <a:r>
              <a:rPr lang="en-US" dirty="0" smtClean="0"/>
              <a:t>Threads not continuous or uniform so </a:t>
            </a:r>
            <a:r>
              <a:rPr lang="en-US" dirty="0" err="1" smtClean="0"/>
              <a:t>knowen</a:t>
            </a:r>
            <a:r>
              <a:rPr lang="en-US" dirty="0" smtClean="0"/>
              <a:t> as “poor mans wool”/poor mans silk.</a:t>
            </a:r>
            <a:endParaRPr lang="en-US" dirty="0"/>
          </a:p>
        </p:txBody>
      </p:sp>
    </p:spTree>
    <p:extLst>
      <p:ext uri="{BB962C8B-B14F-4D97-AF65-F5344CB8AC3E}">
        <p14:creationId xmlns:p14="http://schemas.microsoft.com/office/powerpoint/2010/main" val="386980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Eri</a:t>
            </a:r>
            <a:r>
              <a:rPr lang="en-US" dirty="0" smtClean="0"/>
              <a:t>  Female moth:-</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46104" y="2324099"/>
            <a:ext cx="534675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65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Taxonomic Position:-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Phylum-</a:t>
            </a:r>
            <a:r>
              <a:rPr lang="en-US" dirty="0" err="1" smtClean="0"/>
              <a:t>Arthropoda</a:t>
            </a:r>
            <a:endParaRPr lang="en-US" dirty="0" smtClean="0"/>
          </a:p>
          <a:p>
            <a:r>
              <a:rPr lang="en-US" dirty="0" smtClean="0"/>
              <a:t>Class-</a:t>
            </a:r>
            <a:r>
              <a:rPr lang="en-US" dirty="0" err="1" smtClean="0"/>
              <a:t>Insecta</a:t>
            </a:r>
            <a:endParaRPr lang="en-US" dirty="0" smtClean="0"/>
          </a:p>
          <a:p>
            <a:r>
              <a:rPr lang="en-US" dirty="0" smtClean="0"/>
              <a:t>Division-</a:t>
            </a:r>
            <a:r>
              <a:rPr lang="en-US" dirty="0" err="1" smtClean="0"/>
              <a:t>Endopterygota</a:t>
            </a:r>
            <a:endParaRPr lang="en-US" dirty="0" smtClean="0"/>
          </a:p>
          <a:p>
            <a:r>
              <a:rPr lang="en-US" dirty="0" smtClean="0"/>
              <a:t>Order-Lepidoptera</a:t>
            </a:r>
          </a:p>
          <a:p>
            <a:r>
              <a:rPr lang="en-US" dirty="0" smtClean="0"/>
              <a:t>Family- </a:t>
            </a:r>
            <a:r>
              <a:rPr lang="en-US" dirty="0" err="1" smtClean="0"/>
              <a:t>Saturnidae</a:t>
            </a:r>
            <a:endParaRPr lang="en-US" dirty="0" smtClean="0"/>
          </a:p>
          <a:p>
            <a:r>
              <a:rPr lang="en-US" dirty="0" smtClean="0"/>
              <a:t>Genus-</a:t>
            </a:r>
            <a:r>
              <a:rPr lang="en-US" dirty="0" err="1" smtClean="0"/>
              <a:t>Attacus</a:t>
            </a:r>
            <a:endParaRPr lang="en-US" dirty="0" smtClean="0"/>
          </a:p>
          <a:p>
            <a:r>
              <a:rPr lang="en-US" dirty="0" smtClean="0"/>
              <a:t>Species-</a:t>
            </a:r>
            <a:r>
              <a:rPr lang="en-US" dirty="0" err="1" smtClean="0"/>
              <a:t>ricini</a:t>
            </a:r>
            <a:endParaRPr lang="en-US" dirty="0" smtClean="0"/>
          </a:p>
          <a:p>
            <a:r>
              <a:rPr lang="en-US" dirty="0" smtClean="0"/>
              <a:t>It produces creamy-white silk which is </a:t>
            </a:r>
            <a:r>
              <a:rPr lang="en-US" dirty="0" err="1" smtClean="0"/>
              <a:t>unreelable</a:t>
            </a:r>
            <a:endParaRPr lang="en-US" dirty="0" smtClean="0"/>
          </a:p>
          <a:p>
            <a:endParaRPr lang="en-US" dirty="0" smtClean="0"/>
          </a:p>
          <a:p>
            <a:endParaRPr lang="en-US" dirty="0"/>
          </a:p>
        </p:txBody>
      </p:sp>
    </p:spTree>
    <p:extLst>
      <p:ext uri="{BB962C8B-B14F-4D97-AF65-F5344CB8AC3E}">
        <p14:creationId xmlns:p14="http://schemas.microsoft.com/office/powerpoint/2010/main" val="328856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Larvae:-</a:t>
            </a:r>
            <a:endParaRPr lang="en-IN"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039910"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Cocoons of </a:t>
            </a:r>
            <a:r>
              <a:rPr lang="en-US" dirty="0" err="1" smtClean="0"/>
              <a:t>Eri</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9055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64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(iv)</a:t>
            </a:r>
            <a:r>
              <a:rPr lang="en-IN" dirty="0" err="1" smtClean="0"/>
              <a:t>Muga</a:t>
            </a:r>
            <a:r>
              <a:rPr lang="en-IN" dirty="0" smtClean="0"/>
              <a:t> silkworm:-</a:t>
            </a:r>
            <a:endParaRPr lang="en-IN" dirty="0"/>
          </a:p>
        </p:txBody>
      </p:sp>
      <p:sp>
        <p:nvSpPr>
          <p:cNvPr id="3" name="Content Placeholder 2"/>
          <p:cNvSpPr>
            <a:spLocks noGrp="1"/>
          </p:cNvSpPr>
          <p:nvPr>
            <p:ph idx="1"/>
          </p:nvPr>
        </p:nvSpPr>
        <p:spPr/>
        <p:txBody>
          <a:bodyPr>
            <a:normAutofit fontScale="92500" lnSpcReduction="20000"/>
          </a:bodyPr>
          <a:lstStyle/>
          <a:p>
            <a:r>
              <a:rPr lang="en-IN" sz="2600" dirty="0" err="1" smtClean="0"/>
              <a:t>Antheraea</a:t>
            </a:r>
            <a:r>
              <a:rPr lang="en-IN" sz="2600" dirty="0" smtClean="0"/>
              <a:t> </a:t>
            </a:r>
            <a:r>
              <a:rPr lang="en-IN" sz="2600" dirty="0" err="1" smtClean="0"/>
              <a:t>assama</a:t>
            </a:r>
            <a:r>
              <a:rPr lang="en-IN" sz="2600" dirty="0" smtClean="0"/>
              <a:t> known as </a:t>
            </a:r>
            <a:r>
              <a:rPr lang="en-IN" sz="2600" dirty="0" err="1" smtClean="0"/>
              <a:t>tassar</a:t>
            </a:r>
            <a:r>
              <a:rPr lang="en-IN" sz="2600" dirty="0" smtClean="0"/>
              <a:t> worms ,they produce lustrous golden yellow silk  threads which are strong and attractive .</a:t>
            </a:r>
            <a:r>
              <a:rPr lang="en-IN" sz="2600" dirty="0" err="1" smtClean="0"/>
              <a:t>Muga</a:t>
            </a:r>
            <a:r>
              <a:rPr lang="en-IN" sz="2600" dirty="0" smtClean="0"/>
              <a:t> feeds on </a:t>
            </a:r>
            <a:r>
              <a:rPr lang="en-IN" sz="2600" dirty="0" err="1" smtClean="0"/>
              <a:t>Som</a:t>
            </a:r>
            <a:r>
              <a:rPr lang="en-IN" sz="2600" dirty="0" smtClean="0"/>
              <a:t> and </a:t>
            </a:r>
            <a:r>
              <a:rPr lang="en-IN" sz="2600" dirty="0" err="1" smtClean="0"/>
              <a:t>Soalu</a:t>
            </a:r>
            <a:r>
              <a:rPr lang="en-IN" sz="2600" dirty="0" smtClean="0"/>
              <a:t>.</a:t>
            </a:r>
          </a:p>
          <a:p>
            <a:r>
              <a:rPr lang="en-IN" sz="2600" dirty="0" smtClean="0"/>
              <a:t>It is distributed in Western Himalaya to </a:t>
            </a:r>
            <a:r>
              <a:rPr lang="en-IN" sz="2600" dirty="0" err="1" smtClean="0"/>
              <a:t>Nagaland,Tripura,and</a:t>
            </a:r>
            <a:r>
              <a:rPr lang="en-IN" sz="2600" dirty="0" smtClean="0"/>
              <a:t> </a:t>
            </a:r>
            <a:r>
              <a:rPr lang="en-IN" sz="2600" dirty="0" err="1" smtClean="0"/>
              <a:t>Assam.Male</a:t>
            </a:r>
            <a:r>
              <a:rPr lang="en-IN" sz="2600" dirty="0" smtClean="0"/>
              <a:t> Moths</a:t>
            </a:r>
          </a:p>
          <a:p>
            <a:r>
              <a:rPr lang="en-IN" sz="2600" dirty="0" smtClean="0"/>
              <a:t>Are Copper brown or dark and females</a:t>
            </a:r>
          </a:p>
          <a:p>
            <a:r>
              <a:rPr lang="en-IN" sz="2600" dirty="0" smtClean="0"/>
              <a:t>Yellow brown in </a:t>
            </a:r>
            <a:r>
              <a:rPr lang="en-IN" sz="2600" dirty="0" err="1" smtClean="0"/>
              <a:t>colour.Both</a:t>
            </a:r>
            <a:r>
              <a:rPr lang="en-IN" sz="2600" dirty="0" smtClean="0"/>
              <a:t> pair of wings have </a:t>
            </a:r>
            <a:r>
              <a:rPr lang="en-IN" sz="2600" dirty="0" err="1" smtClean="0"/>
              <a:t>eyespots.Silk</a:t>
            </a:r>
            <a:r>
              <a:rPr lang="en-IN" sz="2600" dirty="0" smtClean="0"/>
              <a:t> used in traditional ceremonies like marriages and festivals</a:t>
            </a:r>
            <a:endParaRPr lang="en-IN" sz="2600" dirty="0"/>
          </a:p>
        </p:txBody>
      </p:sp>
    </p:spTree>
    <p:extLst>
      <p:ext uri="{BB962C8B-B14F-4D97-AF65-F5344CB8AC3E}">
        <p14:creationId xmlns:p14="http://schemas.microsoft.com/office/powerpoint/2010/main" val="112052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Sericulture in India: </a:t>
            </a:r>
            <a:r>
              <a:rPr lang="en-US" dirty="0" err="1" smtClean="0"/>
              <a:t>History,Types</a:t>
            </a:r>
            <a:r>
              <a:rPr lang="en-US" dirty="0" smtClean="0"/>
              <a:t> Of silks </a:t>
            </a:r>
            <a:endParaRPr lang="en-US" dirty="0"/>
          </a:p>
        </p:txBody>
      </p:sp>
      <p:sp>
        <p:nvSpPr>
          <p:cNvPr id="3" name="Content Placeholder 2"/>
          <p:cNvSpPr>
            <a:spLocks noGrp="1"/>
          </p:cNvSpPr>
          <p:nvPr>
            <p:ph idx="1"/>
          </p:nvPr>
        </p:nvSpPr>
        <p:spPr/>
        <p:txBody>
          <a:bodyPr>
            <a:noAutofit/>
          </a:bodyPr>
          <a:lstStyle/>
          <a:p>
            <a:r>
              <a:rPr lang="en-US" sz="2200" dirty="0" smtClean="0"/>
              <a:t>Silk </a:t>
            </a:r>
            <a:r>
              <a:rPr lang="en-US" sz="2200" dirty="0"/>
              <a:t>has been under use by human beings for various purposes since ancient times. Pure silk is one of the finest and most beautiful natural </a:t>
            </a:r>
            <a:r>
              <a:rPr lang="en-US" sz="2200" dirty="0" err="1"/>
              <a:t>fibres</a:t>
            </a:r>
            <a:r>
              <a:rPr lang="en-US" sz="2200" dirty="0"/>
              <a:t> of the world and is said to be “the queen </a:t>
            </a:r>
            <a:r>
              <a:rPr lang="en-US" sz="2200" dirty="0" smtClean="0"/>
              <a:t>of </a:t>
            </a:r>
            <a:r>
              <a:rPr lang="en-US" sz="2200" dirty="0" err="1" smtClean="0"/>
              <a:t>fibres</a:t>
            </a:r>
            <a:r>
              <a:rPr lang="en-US" sz="2200" dirty="0"/>
              <a:t>.” Silk clothes have a look and feeling of affluence that no other cloth can equal. Due to its great value and usefulness, there have been many attempts in various parts of the world for the large scale production of </a:t>
            </a:r>
            <a:r>
              <a:rPr lang="en-US" sz="2200" dirty="0" err="1" smtClean="0"/>
              <a:t>silk.One</a:t>
            </a:r>
            <a:r>
              <a:rPr lang="en-US" sz="2200" dirty="0" smtClean="0"/>
              <a:t> </a:t>
            </a:r>
            <a:r>
              <a:rPr lang="en-US" sz="2200" dirty="0"/>
              <a:t>of the methods was the rearing of silkworms on large scale with great care in natural and controlled conditions</a:t>
            </a:r>
            <a:r>
              <a:rPr lang="en-US" sz="2000" dirty="0"/>
              <a:t>. </a:t>
            </a:r>
          </a:p>
        </p:txBody>
      </p:sp>
    </p:spTree>
    <p:extLst>
      <p:ext uri="{BB962C8B-B14F-4D97-AF65-F5344CB8AC3E}">
        <p14:creationId xmlns:p14="http://schemas.microsoft.com/office/powerpoint/2010/main" val="38007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Muga</a:t>
            </a:r>
            <a:r>
              <a:rPr lang="en-US" dirty="0" smtClean="0"/>
              <a:t> Moth:-</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872755"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69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Taxonomic Position:-</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Phylum-</a:t>
            </a:r>
            <a:r>
              <a:rPr lang="en-IN" dirty="0" err="1" smtClean="0"/>
              <a:t>Arthropoda</a:t>
            </a:r>
            <a:endParaRPr lang="en-IN" dirty="0" smtClean="0"/>
          </a:p>
          <a:p>
            <a:r>
              <a:rPr lang="en-IN" dirty="0" smtClean="0"/>
              <a:t>Class-</a:t>
            </a:r>
            <a:r>
              <a:rPr lang="en-IN" dirty="0" err="1" smtClean="0"/>
              <a:t>Insecta</a:t>
            </a:r>
            <a:endParaRPr lang="en-IN" dirty="0" smtClean="0"/>
          </a:p>
          <a:p>
            <a:r>
              <a:rPr lang="en-IN" dirty="0" smtClean="0"/>
              <a:t>Division-</a:t>
            </a:r>
            <a:r>
              <a:rPr lang="en-IN" dirty="0" err="1" smtClean="0"/>
              <a:t>Endopterygota</a:t>
            </a:r>
            <a:endParaRPr lang="en-IN" dirty="0" smtClean="0"/>
          </a:p>
          <a:p>
            <a:r>
              <a:rPr lang="en-IN" dirty="0" smtClean="0"/>
              <a:t>Order- Lepidoptera</a:t>
            </a:r>
          </a:p>
          <a:p>
            <a:r>
              <a:rPr lang="en-IN" dirty="0" smtClean="0"/>
              <a:t>Family-</a:t>
            </a:r>
            <a:r>
              <a:rPr lang="en-IN" dirty="0" err="1" smtClean="0"/>
              <a:t>Saturnidae</a:t>
            </a:r>
            <a:endParaRPr lang="en-IN" dirty="0" smtClean="0"/>
          </a:p>
          <a:p>
            <a:r>
              <a:rPr lang="en-IN" dirty="0" smtClean="0"/>
              <a:t>Genus- </a:t>
            </a:r>
            <a:r>
              <a:rPr lang="en-IN" dirty="0" err="1" smtClean="0"/>
              <a:t>Antheraea</a:t>
            </a:r>
            <a:endParaRPr lang="en-IN" dirty="0" smtClean="0"/>
          </a:p>
          <a:p>
            <a:r>
              <a:rPr lang="en-IN" dirty="0" smtClean="0"/>
              <a:t>Species- </a:t>
            </a:r>
            <a:r>
              <a:rPr lang="en-IN" dirty="0" err="1" smtClean="0"/>
              <a:t>assama</a:t>
            </a:r>
            <a:endParaRPr lang="en-IN" dirty="0" smtClean="0"/>
          </a:p>
          <a:p>
            <a:r>
              <a:rPr lang="en-IN" dirty="0" smtClean="0"/>
              <a:t>Golden silk used for making </a:t>
            </a:r>
            <a:r>
              <a:rPr lang="en-IN" dirty="0" err="1" smtClean="0"/>
              <a:t>Mekhala</a:t>
            </a:r>
            <a:r>
              <a:rPr lang="en-IN" dirty="0" smtClean="0"/>
              <a:t> and</a:t>
            </a:r>
          </a:p>
          <a:p>
            <a:r>
              <a:rPr lang="en-IN" dirty="0" err="1" smtClean="0"/>
              <a:t>Chadhar</a:t>
            </a:r>
            <a:r>
              <a:rPr lang="en-IN" dirty="0" smtClean="0"/>
              <a:t>.</a:t>
            </a:r>
            <a:endParaRPr lang="en-IN" dirty="0"/>
          </a:p>
        </p:txBody>
      </p:sp>
    </p:spTree>
    <p:extLst>
      <p:ext uri="{BB962C8B-B14F-4D97-AF65-F5344CB8AC3E}">
        <p14:creationId xmlns:p14="http://schemas.microsoft.com/office/powerpoint/2010/main" val="30960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Cocoons and silk of </a:t>
            </a:r>
            <a:r>
              <a:rPr lang="en-US" dirty="0" err="1" smtClean="0"/>
              <a:t>muga</a:t>
            </a:r>
            <a:r>
              <a:rPr lang="en-US" dirty="0" smtClean="0"/>
              <a:t>:-</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590800"/>
            <a:ext cx="6307589"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24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Cloths</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143000"/>
            <a:ext cx="3657600" cy="509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14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68082814"/>
              </p:ext>
            </p:extLst>
          </p:nvPr>
        </p:nvGraphicFramePr>
        <p:xfrm>
          <a:off x="1447800" y="2590800"/>
          <a:ext cx="6096000" cy="5006340"/>
        </p:xfrm>
        <a:graphic>
          <a:graphicData uri="http://schemas.openxmlformats.org/drawingml/2006/table">
            <a:tbl>
              <a:tblPr firstRow="1" bandRow="1">
                <a:tableStyleId>{5C22544A-7EE6-4342-B048-85BDC9FD1C3A}</a:tableStyleId>
              </a:tblPr>
              <a:tblGrid>
                <a:gridCol w="2032000"/>
                <a:gridCol w="2032000"/>
                <a:gridCol w="2032000"/>
              </a:tblGrid>
              <a:tr h="571500">
                <a:tc>
                  <a:txBody>
                    <a:bodyPr/>
                    <a:lstStyle/>
                    <a:p>
                      <a:r>
                        <a:rPr lang="en-US" dirty="0" smtClean="0"/>
                        <a:t>Common name</a:t>
                      </a:r>
                      <a:endParaRPr lang="en-US" dirty="0"/>
                    </a:p>
                  </a:txBody>
                  <a:tcPr/>
                </a:tc>
                <a:tc>
                  <a:txBody>
                    <a:bodyPr/>
                    <a:lstStyle/>
                    <a:p>
                      <a:r>
                        <a:rPr lang="en-US" dirty="0" smtClean="0"/>
                        <a:t>Scientific Name </a:t>
                      </a:r>
                      <a:endParaRPr lang="en-US" dirty="0"/>
                    </a:p>
                  </a:txBody>
                  <a:tcPr/>
                </a:tc>
                <a:tc>
                  <a:txBody>
                    <a:bodyPr/>
                    <a:lstStyle/>
                    <a:p>
                      <a:r>
                        <a:rPr lang="en-US" dirty="0" smtClean="0"/>
                        <a:t>Food Plants</a:t>
                      </a:r>
                      <a:endParaRPr lang="en-US" dirty="0"/>
                    </a:p>
                  </a:txBody>
                  <a:tcPr/>
                </a:tc>
              </a:tr>
              <a:tr h="370840">
                <a:tc>
                  <a:txBody>
                    <a:bodyPr/>
                    <a:lstStyle/>
                    <a:p>
                      <a:r>
                        <a:rPr lang="en-US" sz="1600" dirty="0" smtClean="0"/>
                        <a:t>Mulberry silkworm</a:t>
                      </a:r>
                      <a:endParaRPr lang="en-US" sz="1600" dirty="0"/>
                    </a:p>
                  </a:txBody>
                  <a:tcPr/>
                </a:tc>
                <a:tc>
                  <a:txBody>
                    <a:bodyPr/>
                    <a:lstStyle/>
                    <a:p>
                      <a:r>
                        <a:rPr lang="en-US" sz="1600" dirty="0" err="1" smtClean="0"/>
                        <a:t>Bombyx</a:t>
                      </a:r>
                      <a:r>
                        <a:rPr lang="en-US" sz="1600" dirty="0" smtClean="0"/>
                        <a:t> </a:t>
                      </a:r>
                      <a:r>
                        <a:rPr lang="en-US" sz="1600" dirty="0" err="1" smtClean="0"/>
                        <a:t>mori</a:t>
                      </a:r>
                      <a:r>
                        <a:rPr lang="en-US" sz="1600" dirty="0" smtClean="0"/>
                        <a:t>(white to yellow cocoons)</a:t>
                      </a:r>
                      <a:endParaRPr lang="en-US" sz="1600" dirty="0"/>
                    </a:p>
                  </a:txBody>
                  <a:tcPr/>
                </a:tc>
                <a:tc>
                  <a:txBody>
                    <a:bodyPr/>
                    <a:lstStyle/>
                    <a:p>
                      <a:r>
                        <a:rPr lang="en-US" sz="1600" dirty="0" smtClean="0"/>
                        <a:t>Mulberry leaves</a:t>
                      </a:r>
                      <a:endParaRPr lang="en-US" sz="1600" dirty="0"/>
                    </a:p>
                  </a:txBody>
                  <a:tcPr/>
                </a:tc>
              </a:tr>
              <a:tr h="370840">
                <a:tc>
                  <a:txBody>
                    <a:bodyPr/>
                    <a:lstStyle/>
                    <a:p>
                      <a:r>
                        <a:rPr lang="en-US" sz="1600" dirty="0" err="1" smtClean="0"/>
                        <a:t>Eri</a:t>
                      </a:r>
                      <a:r>
                        <a:rPr lang="en-US" sz="1600" dirty="0" smtClean="0"/>
                        <a:t> silkworm</a:t>
                      </a:r>
                      <a:endParaRPr lang="en-US" sz="1600" dirty="0"/>
                    </a:p>
                  </a:txBody>
                  <a:tcPr/>
                </a:tc>
                <a:tc>
                  <a:txBody>
                    <a:bodyPr/>
                    <a:lstStyle/>
                    <a:p>
                      <a:r>
                        <a:rPr lang="en-US" sz="1600" dirty="0" err="1" smtClean="0"/>
                        <a:t>Attacus</a:t>
                      </a:r>
                      <a:r>
                        <a:rPr lang="en-US" sz="1600" dirty="0" smtClean="0"/>
                        <a:t> </a:t>
                      </a:r>
                      <a:r>
                        <a:rPr lang="en-US" sz="1600" dirty="0" err="1" smtClean="0"/>
                        <a:t>ricini</a:t>
                      </a:r>
                      <a:r>
                        <a:rPr lang="en-US" sz="1600" dirty="0" smtClean="0"/>
                        <a:t> (White silk)</a:t>
                      </a:r>
                      <a:endParaRPr lang="en-US" sz="1600" dirty="0"/>
                    </a:p>
                  </a:txBody>
                  <a:tcPr/>
                </a:tc>
                <a:tc>
                  <a:txBody>
                    <a:bodyPr/>
                    <a:lstStyle/>
                    <a:p>
                      <a:r>
                        <a:rPr lang="en-US" sz="1600" dirty="0" smtClean="0"/>
                        <a:t> Castor</a:t>
                      </a:r>
                    </a:p>
                    <a:p>
                      <a:r>
                        <a:rPr lang="en-US" sz="1600" dirty="0" smtClean="0"/>
                        <a:t>(era )</a:t>
                      </a:r>
                      <a:r>
                        <a:rPr lang="en-US" sz="1600" dirty="0" err="1" smtClean="0"/>
                        <a:t>plant,Kasseru</a:t>
                      </a:r>
                      <a:endParaRPr lang="en-US" sz="1600" dirty="0"/>
                    </a:p>
                  </a:txBody>
                  <a:tcPr/>
                </a:tc>
              </a:tr>
              <a:tr h="1516380">
                <a:tc>
                  <a:txBody>
                    <a:bodyPr/>
                    <a:lstStyle/>
                    <a:p>
                      <a:r>
                        <a:rPr lang="en-US" sz="1600" dirty="0" err="1" smtClean="0"/>
                        <a:t>Tasar</a:t>
                      </a:r>
                      <a:r>
                        <a:rPr lang="en-US" sz="1600" dirty="0" smtClean="0"/>
                        <a:t> silkworm</a:t>
                      </a:r>
                      <a:endParaRPr lang="en-US" sz="1600" dirty="0"/>
                    </a:p>
                  </a:txBody>
                  <a:tcPr/>
                </a:tc>
                <a:tc>
                  <a:txBody>
                    <a:bodyPr/>
                    <a:lstStyle/>
                    <a:p>
                      <a:r>
                        <a:rPr lang="en-US" sz="1600" dirty="0" err="1" smtClean="0"/>
                        <a:t>Antheraea</a:t>
                      </a:r>
                      <a:r>
                        <a:rPr lang="en-US" sz="1600" dirty="0" smtClean="0"/>
                        <a:t> </a:t>
                      </a:r>
                    </a:p>
                    <a:p>
                      <a:r>
                        <a:rPr lang="en-US" sz="1600" dirty="0" smtClean="0"/>
                        <a:t>         </a:t>
                      </a:r>
                      <a:r>
                        <a:rPr lang="en-US" sz="1600" dirty="0" err="1" smtClean="0"/>
                        <a:t>mylitta</a:t>
                      </a:r>
                      <a:r>
                        <a:rPr lang="en-US" sz="1600" dirty="0" smtClean="0"/>
                        <a:t>(Brown</a:t>
                      </a:r>
                    </a:p>
                    <a:p>
                      <a:r>
                        <a:rPr lang="en-US" sz="1600" dirty="0" smtClean="0"/>
                        <a:t>Or coppery  cocoons)</a:t>
                      </a:r>
                      <a:endParaRPr lang="en-US" sz="1600" dirty="0"/>
                    </a:p>
                  </a:txBody>
                  <a:tcPr/>
                </a:tc>
                <a:tc>
                  <a:txBody>
                    <a:bodyPr/>
                    <a:lstStyle/>
                    <a:p>
                      <a:r>
                        <a:rPr lang="en-US" sz="1600" dirty="0" err="1" smtClean="0"/>
                        <a:t>Sal,Ber</a:t>
                      </a:r>
                      <a:r>
                        <a:rPr lang="en-US" sz="1600" dirty="0" smtClean="0"/>
                        <a:t> </a:t>
                      </a:r>
                      <a:r>
                        <a:rPr lang="en-US" sz="1600" dirty="0" err="1" smtClean="0"/>
                        <a:t>Arjun</a:t>
                      </a:r>
                      <a:endParaRPr lang="en-US" sz="1600" dirty="0"/>
                    </a:p>
                  </a:txBody>
                  <a:tcPr/>
                </a:tc>
              </a:tr>
              <a:tr h="1516380">
                <a:tc>
                  <a:txBody>
                    <a:bodyPr/>
                    <a:lstStyle/>
                    <a:p>
                      <a:r>
                        <a:rPr lang="en-US" sz="1600" dirty="0" err="1" smtClean="0"/>
                        <a:t>Muga</a:t>
                      </a:r>
                      <a:r>
                        <a:rPr lang="en-US" sz="1600" dirty="0" smtClean="0"/>
                        <a:t> silkworm</a:t>
                      </a:r>
                      <a:endParaRPr lang="en-US" sz="1600" dirty="0"/>
                    </a:p>
                  </a:txBody>
                  <a:tcPr/>
                </a:tc>
                <a:tc>
                  <a:txBody>
                    <a:bodyPr/>
                    <a:lstStyle/>
                    <a:p>
                      <a:r>
                        <a:rPr lang="en-US" sz="1600" dirty="0" err="1" smtClean="0"/>
                        <a:t>Antheraea</a:t>
                      </a:r>
                      <a:r>
                        <a:rPr lang="en-US" sz="1600" dirty="0" smtClean="0"/>
                        <a:t> </a:t>
                      </a:r>
                    </a:p>
                    <a:p>
                      <a:r>
                        <a:rPr lang="en-US" sz="1600" dirty="0" smtClean="0"/>
                        <a:t>       </a:t>
                      </a:r>
                      <a:r>
                        <a:rPr lang="en-US" sz="1600" dirty="0" err="1" smtClean="0"/>
                        <a:t>assama</a:t>
                      </a:r>
                      <a:endParaRPr lang="en-US" sz="1600" dirty="0" smtClean="0"/>
                    </a:p>
                    <a:p>
                      <a:r>
                        <a:rPr lang="en-US" sz="1600" dirty="0" smtClean="0"/>
                        <a:t>(golden cocoons)</a:t>
                      </a:r>
                      <a:endParaRPr lang="en-US" sz="1600" dirty="0"/>
                    </a:p>
                  </a:txBody>
                  <a:tcPr/>
                </a:tc>
                <a:tc>
                  <a:txBody>
                    <a:bodyPr/>
                    <a:lstStyle/>
                    <a:p>
                      <a:r>
                        <a:rPr lang="en-US" sz="1600" dirty="0" err="1" smtClean="0"/>
                        <a:t>Som.and</a:t>
                      </a:r>
                      <a:r>
                        <a:rPr lang="en-US" sz="1600" dirty="0" smtClean="0"/>
                        <a:t> </a:t>
                      </a:r>
                      <a:r>
                        <a:rPr lang="en-US" sz="1600" dirty="0" err="1" smtClean="0"/>
                        <a:t>Soalu</a:t>
                      </a:r>
                      <a:endParaRPr lang="en-US" sz="1600" dirty="0"/>
                    </a:p>
                  </a:txBody>
                  <a:tcPr/>
                </a:tc>
              </a:tr>
            </a:tbl>
          </a:graphicData>
        </a:graphic>
      </p:graphicFrame>
      <p:sp>
        <p:nvSpPr>
          <p:cNvPr id="8" name="Content Placeholder 7"/>
          <p:cNvSpPr>
            <a:spLocks noGrp="1"/>
          </p:cNvSpPr>
          <p:nvPr>
            <p:ph idx="1"/>
          </p:nvPr>
        </p:nvSpPr>
        <p:spPr>
          <a:xfrm>
            <a:off x="914400" y="1447800"/>
            <a:ext cx="6777317" cy="3508977"/>
          </a:xfrm>
        </p:spPr>
        <p:txBody>
          <a:bodyPr/>
          <a:lstStyle/>
          <a:p>
            <a:pPr marL="68580" indent="0">
              <a:buNone/>
            </a:pPr>
            <a:r>
              <a:rPr lang="en-US" dirty="0" smtClean="0"/>
              <a:t>Different </a:t>
            </a:r>
            <a:r>
              <a:rPr lang="en-US" dirty="0" err="1" smtClean="0"/>
              <a:t>silkmoths</a:t>
            </a:r>
            <a:r>
              <a:rPr lang="en-US" dirty="0" smtClean="0"/>
              <a:t>, And their food material</a:t>
            </a:r>
          </a:p>
          <a:p>
            <a:pPr marL="68580" indent="0">
              <a:buNone/>
            </a:pPr>
            <a:r>
              <a:rPr lang="en-US" dirty="0" smtClean="0"/>
              <a:t>Shown in following chart:-</a:t>
            </a:r>
            <a:endParaRPr lang="en-US" dirty="0"/>
          </a:p>
        </p:txBody>
      </p:sp>
    </p:spTree>
    <p:extLst>
      <p:ext uri="{BB962C8B-B14F-4D97-AF65-F5344CB8AC3E}">
        <p14:creationId xmlns:p14="http://schemas.microsoft.com/office/powerpoint/2010/main" val="283357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a:t>
            </a:r>
            <a:endParaRPr lang="en-US" dirty="0"/>
          </a:p>
        </p:txBody>
      </p:sp>
      <p:sp>
        <p:nvSpPr>
          <p:cNvPr id="3" name="Content Placeholder 2"/>
          <p:cNvSpPr>
            <a:spLocks noGrp="1"/>
          </p:cNvSpPr>
          <p:nvPr>
            <p:ph idx="1"/>
          </p:nvPr>
        </p:nvSpPr>
        <p:spPr/>
        <p:txBody>
          <a:bodyPr/>
          <a:lstStyle/>
          <a:p>
            <a:r>
              <a:rPr lang="en-US" dirty="0" smtClean="0"/>
              <a:t>All four types of moths have same life cycle male and female mates .Female lays large amount of eggs on leaves of food plant then female dies, males dies immediately after mating. Eggs </a:t>
            </a:r>
            <a:r>
              <a:rPr lang="en-US" dirty="0" err="1" smtClean="0"/>
              <a:t>hacthed</a:t>
            </a:r>
            <a:r>
              <a:rPr lang="en-US" dirty="0" smtClean="0"/>
              <a:t> to produce cater-pillars or </a:t>
            </a:r>
            <a:r>
              <a:rPr lang="en-US" dirty="0" err="1" smtClean="0"/>
              <a:t>larve</a:t>
            </a:r>
            <a:r>
              <a:rPr lang="en-US" dirty="0" smtClean="0"/>
              <a:t> which gives rise to </a:t>
            </a:r>
            <a:r>
              <a:rPr lang="en-US" dirty="0" err="1" smtClean="0"/>
              <a:t>pupal</a:t>
            </a:r>
            <a:r>
              <a:rPr lang="en-US" dirty="0" smtClean="0"/>
              <a:t> stage ,cocoon produced by last larval stage for </a:t>
            </a:r>
            <a:r>
              <a:rPr lang="en-US" dirty="0" err="1" smtClean="0"/>
              <a:t>prtection</a:t>
            </a:r>
            <a:r>
              <a:rPr lang="en-US" dirty="0" smtClean="0"/>
              <a:t> of </a:t>
            </a:r>
            <a:r>
              <a:rPr lang="en-US" dirty="0" err="1" smtClean="0"/>
              <a:t>pupa,from</a:t>
            </a:r>
            <a:r>
              <a:rPr lang="en-US" dirty="0" smtClean="0"/>
              <a:t> which </a:t>
            </a:r>
            <a:r>
              <a:rPr lang="en-US" smtClean="0"/>
              <a:t>adult arises.</a:t>
            </a:r>
            <a:endParaRPr lang="en-US" dirty="0"/>
          </a:p>
        </p:txBody>
      </p:sp>
    </p:spTree>
    <p:extLst>
      <p:ext uri="{BB962C8B-B14F-4D97-AF65-F5344CB8AC3E}">
        <p14:creationId xmlns:p14="http://schemas.microsoft.com/office/powerpoint/2010/main" val="93215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dirty="0"/>
          </a:p>
        </p:txBody>
      </p:sp>
      <p:sp>
        <p:nvSpPr>
          <p:cNvPr id="3" name="Content Placeholder 2"/>
          <p:cNvSpPr>
            <a:spLocks noGrp="1"/>
          </p:cNvSpPr>
          <p:nvPr>
            <p:ph idx="1"/>
          </p:nvPr>
        </p:nvSpPr>
        <p:spPr/>
        <p:txBody>
          <a:bodyPr/>
          <a:lstStyle/>
          <a:p>
            <a:r>
              <a:rPr lang="en-US" dirty="0" smtClean="0"/>
              <a:t>History:-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70897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197346"/>
            <a:ext cx="4572000" cy="6463308"/>
          </a:xfrm>
          <a:prstGeom prst="rect">
            <a:avLst/>
          </a:prstGeom>
        </p:spPr>
        <p:txBody>
          <a:bodyP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There </a:t>
            </a:r>
            <a:r>
              <a:rPr lang="en-US" dirty="0"/>
              <a:t>is no </a:t>
            </a:r>
            <a:r>
              <a:rPr lang="en-US" dirty="0" smtClean="0"/>
              <a:t>authentic information regarding  </a:t>
            </a:r>
            <a:r>
              <a:rPr lang="en-US" dirty="0"/>
              <a:t>the origin and use of silk. The </a:t>
            </a:r>
            <a:r>
              <a:rPr lang="en-US" dirty="0" smtClean="0"/>
              <a:t>ancient  </a:t>
            </a:r>
            <a:r>
              <a:rPr lang="en-US" dirty="0"/>
              <a:t>literature gives two views. According to </a:t>
            </a:r>
            <a:r>
              <a:rPr lang="en-US" u="sng" dirty="0"/>
              <a:t>one view</a:t>
            </a:r>
            <a:r>
              <a:rPr lang="en-US" dirty="0"/>
              <a:t>, silk industry originated for the first time in India at the foot of the Himalayas, and from there it spread to other countries of the world.</a:t>
            </a:r>
          </a:p>
          <a:p>
            <a:r>
              <a:rPr lang="en-US" u="sng" dirty="0" smtClean="0"/>
              <a:t>Second </a:t>
            </a:r>
            <a:r>
              <a:rPr lang="en-US" u="sng" dirty="0"/>
              <a:t>view</a:t>
            </a:r>
            <a:r>
              <a:rPr lang="en-US" dirty="0"/>
              <a:t>, which has greater acceptance, says that this industry originated in China about 3000 B.C. According to this, a Chinese Princess </a:t>
            </a:r>
            <a:r>
              <a:rPr lang="en-US" dirty="0" err="1"/>
              <a:t>Siling</a:t>
            </a:r>
            <a:r>
              <a:rPr lang="en-US" dirty="0"/>
              <a:t> Chi was the first to discover the art of reeling an unbroken filament from a cocoon. </a:t>
            </a:r>
            <a:r>
              <a:rPr lang="en-US" dirty="0" smtClean="0"/>
              <a:t>(Story)</a:t>
            </a:r>
            <a:endParaRPr lang="en-US" dirty="0"/>
          </a:p>
        </p:txBody>
      </p:sp>
    </p:spTree>
    <p:extLst>
      <p:ext uri="{BB962C8B-B14F-4D97-AF65-F5344CB8AC3E}">
        <p14:creationId xmlns:p14="http://schemas.microsoft.com/office/powerpoint/2010/main" val="98209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This art was kept a close secret for nearly 3000 years. This art later on spread to the rest of the world through several agencies like civil war refugees, war prisoners’ marriage of royal families etc</a:t>
            </a:r>
            <a:r>
              <a:rPr lang="en-US" dirty="0" smtClean="0"/>
              <a:t>.</a:t>
            </a:r>
          </a:p>
          <a:p>
            <a:r>
              <a:rPr lang="en-US" dirty="0"/>
              <a:t>Types of Silk:</a:t>
            </a:r>
          </a:p>
          <a:p>
            <a:r>
              <a:rPr lang="en-US" dirty="0"/>
              <a:t>Moths belonging to families </a:t>
            </a:r>
            <a:r>
              <a:rPr lang="en-US" dirty="0" err="1" smtClean="0"/>
              <a:t>Saturnidae</a:t>
            </a:r>
            <a:r>
              <a:rPr lang="en-US" dirty="0" smtClean="0"/>
              <a:t> </a:t>
            </a:r>
            <a:r>
              <a:rPr lang="en-US" dirty="0"/>
              <a:t>and </a:t>
            </a:r>
            <a:r>
              <a:rPr lang="en-US" dirty="0" err="1"/>
              <a:t>Bombycidae</a:t>
            </a:r>
            <a:r>
              <a:rPr lang="en-US" dirty="0"/>
              <a:t> of order </a:t>
            </a:r>
            <a:r>
              <a:rPr lang="en-US" dirty="0" err="1"/>
              <a:t>lepidoptera</a:t>
            </a:r>
            <a:r>
              <a:rPr lang="en-US" dirty="0"/>
              <a:t> and class </a:t>
            </a:r>
            <a:r>
              <a:rPr lang="en-US" dirty="0" err="1"/>
              <a:t>Insecta</a:t>
            </a:r>
            <a:r>
              <a:rPr lang="en-US" dirty="0"/>
              <a:t> produce silk of commerce. There are many species of silk-moth which can produce the silk of commerce, but only few have been exploited by man for the purpose. </a:t>
            </a:r>
          </a:p>
        </p:txBody>
      </p:sp>
    </p:spTree>
    <p:extLst>
      <p:ext uri="{BB962C8B-B14F-4D97-AF65-F5344CB8AC3E}">
        <p14:creationId xmlns:p14="http://schemas.microsoft.com/office/powerpoint/2010/main" val="151392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Mainly four types of silk have been </a:t>
            </a:r>
            <a:r>
              <a:rPr lang="en-US" sz="2400" dirty="0" err="1"/>
              <a:t>recognised</a:t>
            </a:r>
            <a:r>
              <a:rPr lang="en-US" sz="2400" dirty="0"/>
              <a:t> which are secreted by different species of silk worms.</a:t>
            </a:r>
          </a:p>
        </p:txBody>
      </p:sp>
      <p:sp>
        <p:nvSpPr>
          <p:cNvPr id="3" name="Content Placeholder 2"/>
          <p:cNvSpPr>
            <a:spLocks noGrp="1"/>
          </p:cNvSpPr>
          <p:nvPr>
            <p:ph idx="1"/>
          </p:nvPr>
        </p:nvSpPr>
        <p:spPr/>
        <p:txBody>
          <a:bodyPr>
            <a:normAutofit fontScale="25000" lnSpcReduction="20000"/>
          </a:bodyPr>
          <a:lstStyle/>
          <a:p>
            <a:r>
              <a:rPr lang="en-US" sz="9600" dirty="0" smtClean="0"/>
              <a:t> </a:t>
            </a:r>
            <a:r>
              <a:rPr lang="en-US" sz="9600" dirty="0"/>
              <a:t>i) Mulberry Silk:</a:t>
            </a:r>
          </a:p>
          <a:p>
            <a:r>
              <a:rPr lang="en-US" sz="9600" dirty="0" smtClean="0"/>
              <a:t>This </a:t>
            </a:r>
            <a:r>
              <a:rPr lang="en-US" sz="9600" dirty="0"/>
              <a:t>silk is supposed to be superior in quality to the other types due to its shining and creamy white colour. It is secreted by the caterpillar of </a:t>
            </a:r>
            <a:r>
              <a:rPr lang="en-US" sz="9600" dirty="0" err="1"/>
              <a:t>Bombyx</a:t>
            </a:r>
            <a:r>
              <a:rPr lang="en-US" sz="9600" dirty="0"/>
              <a:t> </a:t>
            </a:r>
            <a:r>
              <a:rPr lang="en-US" sz="9600" dirty="0" err="1"/>
              <a:t>mori</a:t>
            </a:r>
            <a:r>
              <a:rPr lang="en-US" sz="9600" dirty="0"/>
              <a:t> which feeds on mulberry </a:t>
            </a:r>
            <a:r>
              <a:rPr lang="en-US" sz="9600" dirty="0" err="1" smtClean="0"/>
              <a:t>leaves.adult</a:t>
            </a:r>
            <a:r>
              <a:rPr lang="en-US" sz="9600" dirty="0" smtClean="0"/>
              <a:t> moths are</a:t>
            </a:r>
          </a:p>
          <a:p>
            <a:r>
              <a:rPr lang="en-US" sz="9600" dirty="0" smtClean="0"/>
              <a:t>Fat,25m.m </a:t>
            </a:r>
            <a:r>
              <a:rPr lang="en-US" sz="9600" dirty="0" err="1" smtClean="0"/>
              <a:t>long,creamy</a:t>
            </a:r>
            <a:r>
              <a:rPr lang="en-US" sz="9600" dirty="0" smtClean="0"/>
              <a:t> white in </a:t>
            </a:r>
            <a:r>
              <a:rPr lang="en-US" sz="9600" dirty="0" err="1" smtClean="0"/>
              <a:t>colour</a:t>
            </a:r>
            <a:r>
              <a:rPr lang="en-US" sz="9600" dirty="0" smtClean="0"/>
              <a:t>.</a:t>
            </a:r>
          </a:p>
          <a:p>
            <a:r>
              <a:rPr lang="en-US" sz="9600" dirty="0" smtClean="0"/>
              <a:t>Larvae are voracious </a:t>
            </a:r>
            <a:r>
              <a:rPr lang="en-US" sz="9600" dirty="0" err="1" smtClean="0"/>
              <a:t>feeders,moths</a:t>
            </a:r>
            <a:r>
              <a:rPr lang="en-US" sz="9600" dirty="0" smtClean="0"/>
              <a:t> are</a:t>
            </a:r>
          </a:p>
          <a:p>
            <a:r>
              <a:rPr lang="en-US" sz="9600" dirty="0" err="1" smtClean="0"/>
              <a:t>Univoltine</a:t>
            </a:r>
            <a:r>
              <a:rPr lang="en-US" sz="9600" dirty="0" smtClean="0"/>
              <a:t> i.e. Single </a:t>
            </a:r>
            <a:r>
              <a:rPr lang="en-US" sz="9600" dirty="0" err="1" smtClean="0"/>
              <a:t>brooded,some</a:t>
            </a:r>
            <a:r>
              <a:rPr lang="en-US" sz="9600" dirty="0" smtClean="0"/>
              <a:t> are </a:t>
            </a:r>
            <a:r>
              <a:rPr lang="en-US" sz="9600" dirty="0" err="1" smtClean="0"/>
              <a:t>multivoltine.cocoons</a:t>
            </a:r>
            <a:r>
              <a:rPr lang="en-US" sz="9600" dirty="0" smtClean="0"/>
              <a:t> are of various </a:t>
            </a:r>
            <a:r>
              <a:rPr lang="en-US" sz="9600" dirty="0" err="1" smtClean="0"/>
              <a:t>shape,size</a:t>
            </a:r>
            <a:r>
              <a:rPr lang="en-US" sz="9600" dirty="0" smtClean="0"/>
              <a:t> and </a:t>
            </a:r>
            <a:r>
              <a:rPr lang="en-US" sz="9600" dirty="0" err="1" smtClean="0"/>
              <a:t>colours</a:t>
            </a:r>
            <a:r>
              <a:rPr lang="en-US" sz="9600" dirty="0" smtClean="0"/>
              <a:t> ranging from white to yellow.</a:t>
            </a:r>
            <a:endParaRPr lang="en-US" sz="9600" dirty="0"/>
          </a:p>
          <a:p>
            <a:pPr marL="68580" indent="0">
              <a:buNone/>
            </a:pPr>
            <a:r>
              <a:rPr lang="en-US" sz="9600" dirty="0" smtClean="0"/>
              <a:t>  </a:t>
            </a:r>
            <a:endParaRPr lang="en-US" sz="9600" dirty="0"/>
          </a:p>
        </p:txBody>
      </p:sp>
    </p:spTree>
    <p:extLst>
      <p:ext uri="{BB962C8B-B14F-4D97-AF65-F5344CB8AC3E}">
        <p14:creationId xmlns:p14="http://schemas.microsoft.com/office/powerpoint/2010/main" val="153334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Mulberry moths adults :-</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41103" y="2324098"/>
            <a:ext cx="5486400" cy="402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35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Taxonomic Position:-</a:t>
            </a:r>
            <a:endParaRPr lang="en-IN" dirty="0"/>
          </a:p>
        </p:txBody>
      </p:sp>
      <p:sp>
        <p:nvSpPr>
          <p:cNvPr id="3" name="Content Placeholder 2"/>
          <p:cNvSpPr>
            <a:spLocks noGrp="1"/>
          </p:cNvSpPr>
          <p:nvPr>
            <p:ph idx="1"/>
          </p:nvPr>
        </p:nvSpPr>
        <p:spPr/>
        <p:txBody>
          <a:bodyPr>
            <a:normAutofit lnSpcReduction="10000"/>
          </a:bodyPr>
          <a:lstStyle/>
          <a:p>
            <a:r>
              <a:rPr lang="en-IN" dirty="0" smtClean="0"/>
              <a:t>Phylum-</a:t>
            </a:r>
            <a:r>
              <a:rPr lang="en-IN" dirty="0" err="1" smtClean="0"/>
              <a:t>Arthropoda</a:t>
            </a:r>
            <a:endParaRPr lang="en-IN" dirty="0" smtClean="0"/>
          </a:p>
          <a:p>
            <a:r>
              <a:rPr lang="en-IN" dirty="0" smtClean="0"/>
              <a:t>Class-</a:t>
            </a:r>
            <a:r>
              <a:rPr lang="en-IN" dirty="0" err="1" smtClean="0"/>
              <a:t>Insecta</a:t>
            </a:r>
            <a:endParaRPr lang="en-IN" dirty="0" smtClean="0"/>
          </a:p>
          <a:p>
            <a:r>
              <a:rPr lang="en-IN" dirty="0" smtClean="0"/>
              <a:t>Division-</a:t>
            </a:r>
            <a:r>
              <a:rPr lang="en-IN" dirty="0" err="1" smtClean="0"/>
              <a:t>Endopterygota</a:t>
            </a:r>
            <a:endParaRPr lang="en-IN" dirty="0" smtClean="0"/>
          </a:p>
          <a:p>
            <a:r>
              <a:rPr lang="en-IN" dirty="0" smtClean="0"/>
              <a:t>Order- Lepidoptera</a:t>
            </a:r>
          </a:p>
          <a:p>
            <a:r>
              <a:rPr lang="en-IN" dirty="0" smtClean="0"/>
              <a:t>Family- </a:t>
            </a:r>
            <a:r>
              <a:rPr lang="en-IN" dirty="0" err="1" smtClean="0"/>
              <a:t>Bombycidae</a:t>
            </a:r>
            <a:endParaRPr lang="en-IN" dirty="0" smtClean="0"/>
          </a:p>
          <a:p>
            <a:r>
              <a:rPr lang="en-IN" dirty="0" smtClean="0"/>
              <a:t>Genus-</a:t>
            </a:r>
            <a:r>
              <a:rPr lang="en-IN" dirty="0" err="1" smtClean="0"/>
              <a:t>Bombyx</a:t>
            </a:r>
            <a:endParaRPr lang="en-IN" dirty="0" smtClean="0"/>
          </a:p>
          <a:p>
            <a:r>
              <a:rPr lang="en-IN" dirty="0" smtClean="0"/>
              <a:t>Species-</a:t>
            </a:r>
            <a:r>
              <a:rPr lang="en-IN" dirty="0" err="1" smtClean="0"/>
              <a:t>mori</a:t>
            </a:r>
            <a:endParaRPr lang="en-IN" dirty="0" smtClean="0"/>
          </a:p>
          <a:p>
            <a:r>
              <a:rPr lang="en-IN" dirty="0" smtClean="0"/>
              <a:t>Mulberry silkworm</a:t>
            </a:r>
          </a:p>
          <a:p>
            <a:endParaRPr lang="en-IN" dirty="0"/>
          </a:p>
        </p:txBody>
      </p:sp>
    </p:spTree>
    <p:extLst>
      <p:ext uri="{BB962C8B-B14F-4D97-AF65-F5344CB8AC3E}">
        <p14:creationId xmlns:p14="http://schemas.microsoft.com/office/powerpoint/2010/main" val="318678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Larvae and cocoons of </a:t>
            </a:r>
            <a:r>
              <a:rPr lang="en-IN" dirty="0" err="1" smtClean="0"/>
              <a:t>B.mori</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6103" y="2324099"/>
            <a:ext cx="5577840" cy="410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9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6003" y="2324098"/>
            <a:ext cx="5303520" cy="389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167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225</TotalTime>
  <Words>837</Words>
  <Application>Microsoft Office PowerPoint</Application>
  <PresentationFormat>On-screen Show (4:3)</PresentationFormat>
  <Paragraphs>117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Study of Sericulture Prin.Dr.L.S.Matkar</vt:lpstr>
      <vt:lpstr>Sericulture in India: History,Types Of silks </vt:lpstr>
      <vt:lpstr>       </vt:lpstr>
      <vt:lpstr>PowerPoint Presentation</vt:lpstr>
      <vt:lpstr>Mainly four types of silk have been recognised which are secreted by different species of silk worms.</vt:lpstr>
      <vt:lpstr>Mulberry moths adults :-</vt:lpstr>
      <vt:lpstr>Taxonomic Position:-</vt:lpstr>
      <vt:lpstr>Larvae and cocoons of B.mori</vt:lpstr>
      <vt:lpstr>PowerPoint Presentation</vt:lpstr>
      <vt:lpstr>ii)Tassar silkmoth-</vt:lpstr>
      <vt:lpstr>PowerPoint Presentation</vt:lpstr>
      <vt:lpstr>Classification:-</vt:lpstr>
      <vt:lpstr>Catterpillars/larvae</vt:lpstr>
      <vt:lpstr>(iii)Eri Silkworm:-</vt:lpstr>
      <vt:lpstr>Eri  Female moth:-</vt:lpstr>
      <vt:lpstr>Taxonomic Position:-</vt:lpstr>
      <vt:lpstr>Larvae:-</vt:lpstr>
      <vt:lpstr>Cocoons of Eri:-</vt:lpstr>
      <vt:lpstr>(iv)Muga silkworm:-</vt:lpstr>
      <vt:lpstr>Muga Moth:-</vt:lpstr>
      <vt:lpstr>Taxonomic Position:-</vt:lpstr>
      <vt:lpstr>Cocoons and silk of muga:-</vt:lpstr>
      <vt:lpstr>Cloths</vt:lpstr>
      <vt:lpstr>    </vt:lpstr>
      <vt:lpstr>Life-Cycle:-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Sericulture Prin.Dr.L.S.Matkar</dc:title>
  <dc:creator>DEll</dc:creator>
  <cp:lastModifiedBy>0wner</cp:lastModifiedBy>
  <cp:revision>52</cp:revision>
  <dcterms:created xsi:type="dcterms:W3CDTF">2006-08-16T00:00:00Z</dcterms:created>
  <dcterms:modified xsi:type="dcterms:W3CDTF">2020-10-05T07:00:09Z</dcterms:modified>
</cp:coreProperties>
</file>