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206" y="4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4D59B6EF-009C-4320-801D-B1B71AA090E0}" type="datetimeFigureOut">
              <a:rPr lang="en-IN" smtClean="0"/>
              <a:t>24-11-2020</a:t>
            </a:fld>
            <a:endParaRPr lang="en-IN"/>
          </a:p>
        </p:txBody>
      </p:sp>
      <p:sp>
        <p:nvSpPr>
          <p:cNvPr id="20" name="Footer Placeholder 19"/>
          <p:cNvSpPr>
            <a:spLocks noGrp="1"/>
          </p:cNvSpPr>
          <p:nvPr>
            <p:ph type="ftr" sz="quarter" idx="11"/>
          </p:nvPr>
        </p:nvSpPr>
        <p:spPr/>
        <p:txBody>
          <a:bodyPr/>
          <a:lstStyle>
            <a:extLst/>
          </a:lstStyle>
          <a:p>
            <a:endParaRPr lang="en-IN"/>
          </a:p>
        </p:txBody>
      </p:sp>
      <p:sp>
        <p:nvSpPr>
          <p:cNvPr id="10" name="Slide Number Placeholder 9"/>
          <p:cNvSpPr>
            <a:spLocks noGrp="1"/>
          </p:cNvSpPr>
          <p:nvPr>
            <p:ph type="sldNum" sz="quarter" idx="12"/>
          </p:nvPr>
        </p:nvSpPr>
        <p:spPr/>
        <p:txBody>
          <a:bodyPr/>
          <a:lstStyle>
            <a:extLst/>
          </a:lstStyle>
          <a:p>
            <a:fld id="{F7F990A1-799C-493B-AFA6-169F12DCB3C5}" type="slidenum">
              <a:rPr lang="en-IN" smtClean="0"/>
              <a:t>‹#›</a:t>
            </a:fld>
            <a:endParaRPr lang="en-IN"/>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D59B6EF-009C-4320-801D-B1B71AA090E0}" type="datetimeFigureOut">
              <a:rPr lang="en-IN" smtClean="0"/>
              <a:t>24-11-2020</a:t>
            </a:fld>
            <a:endParaRPr lang="en-IN"/>
          </a:p>
        </p:txBody>
      </p:sp>
      <p:sp>
        <p:nvSpPr>
          <p:cNvPr id="5" name="Footer Placeholder 4"/>
          <p:cNvSpPr>
            <a:spLocks noGrp="1"/>
          </p:cNvSpPr>
          <p:nvPr>
            <p:ph type="ftr" sz="quarter" idx="11"/>
          </p:nvPr>
        </p:nvSpPr>
        <p:spPr/>
        <p:txBody>
          <a:bodyPr/>
          <a:lstStyle>
            <a:extLst/>
          </a:lstStyle>
          <a:p>
            <a:endParaRPr lang="en-IN"/>
          </a:p>
        </p:txBody>
      </p:sp>
      <p:sp>
        <p:nvSpPr>
          <p:cNvPr id="6" name="Slide Number Placeholder 5"/>
          <p:cNvSpPr>
            <a:spLocks noGrp="1"/>
          </p:cNvSpPr>
          <p:nvPr>
            <p:ph type="sldNum" sz="quarter" idx="12"/>
          </p:nvPr>
        </p:nvSpPr>
        <p:spPr/>
        <p:txBody>
          <a:bodyPr/>
          <a:lstStyle>
            <a:extLst/>
          </a:lstStyle>
          <a:p>
            <a:fld id="{F7F990A1-799C-493B-AFA6-169F12DCB3C5}" type="slidenum">
              <a:rPr lang="en-IN" smtClean="0"/>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D59B6EF-009C-4320-801D-B1B71AA090E0}" type="datetimeFigureOut">
              <a:rPr lang="en-IN" smtClean="0"/>
              <a:t>24-11-2020</a:t>
            </a:fld>
            <a:endParaRPr lang="en-IN"/>
          </a:p>
        </p:txBody>
      </p:sp>
      <p:sp>
        <p:nvSpPr>
          <p:cNvPr id="5" name="Footer Placeholder 4"/>
          <p:cNvSpPr>
            <a:spLocks noGrp="1"/>
          </p:cNvSpPr>
          <p:nvPr>
            <p:ph type="ftr" sz="quarter" idx="11"/>
          </p:nvPr>
        </p:nvSpPr>
        <p:spPr/>
        <p:txBody>
          <a:bodyPr/>
          <a:lstStyle>
            <a:extLst/>
          </a:lstStyle>
          <a:p>
            <a:endParaRPr lang="en-IN"/>
          </a:p>
        </p:txBody>
      </p:sp>
      <p:sp>
        <p:nvSpPr>
          <p:cNvPr id="6" name="Slide Number Placeholder 5"/>
          <p:cNvSpPr>
            <a:spLocks noGrp="1"/>
          </p:cNvSpPr>
          <p:nvPr>
            <p:ph type="sldNum" sz="quarter" idx="12"/>
          </p:nvPr>
        </p:nvSpPr>
        <p:spPr/>
        <p:txBody>
          <a:bodyPr/>
          <a:lstStyle>
            <a:extLst/>
          </a:lstStyle>
          <a:p>
            <a:fld id="{F7F990A1-799C-493B-AFA6-169F12DCB3C5}" type="slidenum">
              <a:rPr lang="en-IN" smtClean="0"/>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D59B6EF-009C-4320-801D-B1B71AA090E0}" type="datetimeFigureOut">
              <a:rPr lang="en-IN" smtClean="0"/>
              <a:t>24-11-2020</a:t>
            </a:fld>
            <a:endParaRPr lang="en-IN"/>
          </a:p>
        </p:txBody>
      </p:sp>
      <p:sp>
        <p:nvSpPr>
          <p:cNvPr id="5" name="Footer Placeholder 4"/>
          <p:cNvSpPr>
            <a:spLocks noGrp="1"/>
          </p:cNvSpPr>
          <p:nvPr>
            <p:ph type="ftr" sz="quarter" idx="11"/>
          </p:nvPr>
        </p:nvSpPr>
        <p:spPr/>
        <p:txBody>
          <a:bodyPr/>
          <a:lstStyle>
            <a:extLst/>
          </a:lstStyle>
          <a:p>
            <a:endParaRPr lang="en-IN"/>
          </a:p>
        </p:txBody>
      </p:sp>
      <p:sp>
        <p:nvSpPr>
          <p:cNvPr id="6" name="Slide Number Placeholder 5"/>
          <p:cNvSpPr>
            <a:spLocks noGrp="1"/>
          </p:cNvSpPr>
          <p:nvPr>
            <p:ph type="sldNum" sz="quarter" idx="12"/>
          </p:nvPr>
        </p:nvSpPr>
        <p:spPr/>
        <p:txBody>
          <a:bodyPr/>
          <a:lstStyle>
            <a:extLst/>
          </a:lstStyle>
          <a:p>
            <a:fld id="{F7F990A1-799C-493B-AFA6-169F12DCB3C5}" type="slidenum">
              <a:rPr lang="en-IN" smtClean="0"/>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4D59B6EF-009C-4320-801D-B1B71AA090E0}" type="datetimeFigureOut">
              <a:rPr lang="en-IN" smtClean="0"/>
              <a:t>24-11-2020</a:t>
            </a:fld>
            <a:endParaRPr lang="en-IN"/>
          </a:p>
        </p:txBody>
      </p:sp>
      <p:sp>
        <p:nvSpPr>
          <p:cNvPr id="5" name="Footer Placeholder 4"/>
          <p:cNvSpPr>
            <a:spLocks noGrp="1"/>
          </p:cNvSpPr>
          <p:nvPr>
            <p:ph type="ftr" sz="quarter" idx="11"/>
          </p:nvPr>
        </p:nvSpPr>
        <p:spPr/>
        <p:txBody>
          <a:bodyPr/>
          <a:lstStyle>
            <a:extLst/>
          </a:lstStyle>
          <a:p>
            <a:endParaRPr lang="en-IN"/>
          </a:p>
        </p:txBody>
      </p:sp>
      <p:sp>
        <p:nvSpPr>
          <p:cNvPr id="6" name="Slide Number Placeholder 5"/>
          <p:cNvSpPr>
            <a:spLocks noGrp="1"/>
          </p:cNvSpPr>
          <p:nvPr>
            <p:ph type="sldNum" sz="quarter" idx="12"/>
          </p:nvPr>
        </p:nvSpPr>
        <p:spPr/>
        <p:txBody>
          <a:bodyPr/>
          <a:lstStyle>
            <a:extLst/>
          </a:lstStyle>
          <a:p>
            <a:fld id="{F7F990A1-799C-493B-AFA6-169F12DCB3C5}" type="slidenum">
              <a:rPr lang="en-IN" smtClean="0"/>
              <a:t>‹#›</a:t>
            </a:fld>
            <a:endParaRPr lang="en-IN"/>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4D59B6EF-009C-4320-801D-B1B71AA090E0}" type="datetimeFigureOut">
              <a:rPr lang="en-IN" smtClean="0"/>
              <a:t>24-11-2020</a:t>
            </a:fld>
            <a:endParaRPr lang="en-IN"/>
          </a:p>
        </p:txBody>
      </p:sp>
      <p:sp>
        <p:nvSpPr>
          <p:cNvPr id="6" name="Footer Placeholder 5"/>
          <p:cNvSpPr>
            <a:spLocks noGrp="1"/>
          </p:cNvSpPr>
          <p:nvPr>
            <p:ph type="ftr" sz="quarter" idx="11"/>
          </p:nvPr>
        </p:nvSpPr>
        <p:spPr/>
        <p:txBody>
          <a:bodyPr/>
          <a:lstStyle>
            <a:extLst/>
          </a:lstStyle>
          <a:p>
            <a:endParaRPr lang="en-IN"/>
          </a:p>
        </p:txBody>
      </p:sp>
      <p:sp>
        <p:nvSpPr>
          <p:cNvPr id="7" name="Slide Number Placeholder 6"/>
          <p:cNvSpPr>
            <a:spLocks noGrp="1"/>
          </p:cNvSpPr>
          <p:nvPr>
            <p:ph type="sldNum" sz="quarter" idx="12"/>
          </p:nvPr>
        </p:nvSpPr>
        <p:spPr/>
        <p:txBody>
          <a:bodyPr/>
          <a:lstStyle>
            <a:extLst/>
          </a:lstStyle>
          <a:p>
            <a:fld id="{F7F990A1-799C-493B-AFA6-169F12DCB3C5}" type="slidenum">
              <a:rPr lang="en-IN" smtClean="0"/>
              <a:t>‹#›</a:t>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4D59B6EF-009C-4320-801D-B1B71AA090E0}" type="datetimeFigureOut">
              <a:rPr lang="en-IN" smtClean="0"/>
              <a:t>24-11-2020</a:t>
            </a:fld>
            <a:endParaRPr lang="en-IN"/>
          </a:p>
        </p:txBody>
      </p:sp>
      <p:sp>
        <p:nvSpPr>
          <p:cNvPr id="8" name="Footer Placeholder 7"/>
          <p:cNvSpPr>
            <a:spLocks noGrp="1"/>
          </p:cNvSpPr>
          <p:nvPr>
            <p:ph type="ftr" sz="quarter" idx="11"/>
          </p:nvPr>
        </p:nvSpPr>
        <p:spPr/>
        <p:txBody>
          <a:bodyPr/>
          <a:lstStyle>
            <a:extLst/>
          </a:lstStyle>
          <a:p>
            <a:endParaRPr lang="en-IN"/>
          </a:p>
        </p:txBody>
      </p:sp>
      <p:sp>
        <p:nvSpPr>
          <p:cNvPr id="9" name="Slide Number Placeholder 8"/>
          <p:cNvSpPr>
            <a:spLocks noGrp="1"/>
          </p:cNvSpPr>
          <p:nvPr>
            <p:ph type="sldNum" sz="quarter" idx="12"/>
          </p:nvPr>
        </p:nvSpPr>
        <p:spPr/>
        <p:txBody>
          <a:bodyPr/>
          <a:lstStyle>
            <a:extLst/>
          </a:lstStyle>
          <a:p>
            <a:fld id="{F7F990A1-799C-493B-AFA6-169F12DCB3C5}" type="slidenum">
              <a:rPr lang="en-IN" smtClean="0"/>
              <a:t>‹#›</a:t>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4D59B6EF-009C-4320-801D-B1B71AA090E0}" type="datetimeFigureOut">
              <a:rPr lang="en-IN" smtClean="0"/>
              <a:t>24-11-2020</a:t>
            </a:fld>
            <a:endParaRPr lang="en-IN"/>
          </a:p>
        </p:txBody>
      </p:sp>
      <p:sp>
        <p:nvSpPr>
          <p:cNvPr id="4" name="Footer Placeholder 3"/>
          <p:cNvSpPr>
            <a:spLocks noGrp="1"/>
          </p:cNvSpPr>
          <p:nvPr>
            <p:ph type="ftr" sz="quarter" idx="11"/>
          </p:nvPr>
        </p:nvSpPr>
        <p:spPr/>
        <p:txBody>
          <a:bodyPr/>
          <a:lstStyle>
            <a:extLst/>
          </a:lstStyle>
          <a:p>
            <a:endParaRPr lang="en-IN"/>
          </a:p>
        </p:txBody>
      </p:sp>
      <p:sp>
        <p:nvSpPr>
          <p:cNvPr id="5" name="Slide Number Placeholder 4"/>
          <p:cNvSpPr>
            <a:spLocks noGrp="1"/>
          </p:cNvSpPr>
          <p:nvPr>
            <p:ph type="sldNum" sz="quarter" idx="12"/>
          </p:nvPr>
        </p:nvSpPr>
        <p:spPr/>
        <p:txBody>
          <a:bodyPr/>
          <a:lstStyle>
            <a:extLst/>
          </a:lstStyle>
          <a:p>
            <a:fld id="{F7F990A1-799C-493B-AFA6-169F12DCB3C5}" type="slidenum">
              <a:rPr lang="en-IN" smtClean="0"/>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4D59B6EF-009C-4320-801D-B1B71AA090E0}" type="datetimeFigureOut">
              <a:rPr lang="en-IN" smtClean="0"/>
              <a:t>24-11-2020</a:t>
            </a:fld>
            <a:endParaRPr lang="en-IN"/>
          </a:p>
        </p:txBody>
      </p:sp>
      <p:sp>
        <p:nvSpPr>
          <p:cNvPr id="3" name="Footer Placeholder 2"/>
          <p:cNvSpPr>
            <a:spLocks noGrp="1"/>
          </p:cNvSpPr>
          <p:nvPr>
            <p:ph type="ftr" sz="quarter" idx="11"/>
          </p:nvPr>
        </p:nvSpPr>
        <p:spPr/>
        <p:txBody>
          <a:bodyPr/>
          <a:lstStyle>
            <a:extLst/>
          </a:lstStyle>
          <a:p>
            <a:endParaRPr lang="en-IN"/>
          </a:p>
        </p:txBody>
      </p:sp>
      <p:sp>
        <p:nvSpPr>
          <p:cNvPr id="4" name="Slide Number Placeholder 3"/>
          <p:cNvSpPr>
            <a:spLocks noGrp="1"/>
          </p:cNvSpPr>
          <p:nvPr>
            <p:ph type="sldNum" sz="quarter" idx="12"/>
          </p:nvPr>
        </p:nvSpPr>
        <p:spPr/>
        <p:txBody>
          <a:bodyPr/>
          <a:lstStyle>
            <a:extLst/>
          </a:lstStyle>
          <a:p>
            <a:fld id="{F7F990A1-799C-493B-AFA6-169F12DCB3C5}" type="slidenum">
              <a:rPr lang="en-IN" smtClean="0"/>
              <a:t>‹#›</a:t>
            </a:fld>
            <a:endParaRPr lang="en-IN"/>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4D59B6EF-009C-4320-801D-B1B71AA090E0}" type="datetimeFigureOut">
              <a:rPr lang="en-IN" smtClean="0"/>
              <a:t>24-11-2020</a:t>
            </a:fld>
            <a:endParaRPr lang="en-IN"/>
          </a:p>
        </p:txBody>
      </p:sp>
      <p:sp>
        <p:nvSpPr>
          <p:cNvPr id="6" name="Footer Placeholder 5"/>
          <p:cNvSpPr>
            <a:spLocks noGrp="1"/>
          </p:cNvSpPr>
          <p:nvPr>
            <p:ph type="ftr" sz="quarter" idx="11"/>
          </p:nvPr>
        </p:nvSpPr>
        <p:spPr/>
        <p:txBody>
          <a:bodyPr/>
          <a:lstStyle>
            <a:extLst/>
          </a:lstStyle>
          <a:p>
            <a:endParaRPr lang="en-IN"/>
          </a:p>
        </p:txBody>
      </p:sp>
      <p:sp>
        <p:nvSpPr>
          <p:cNvPr id="7" name="Slide Number Placeholder 6"/>
          <p:cNvSpPr>
            <a:spLocks noGrp="1"/>
          </p:cNvSpPr>
          <p:nvPr>
            <p:ph type="sldNum" sz="quarter" idx="12"/>
          </p:nvPr>
        </p:nvSpPr>
        <p:spPr/>
        <p:txBody>
          <a:bodyPr/>
          <a:lstStyle>
            <a:extLst/>
          </a:lstStyle>
          <a:p>
            <a:fld id="{F7F990A1-799C-493B-AFA6-169F12DCB3C5}" type="slidenum">
              <a:rPr lang="en-IN" smtClean="0"/>
              <a:t>‹#›</a:t>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4D59B6EF-009C-4320-801D-B1B71AA090E0}" type="datetimeFigureOut">
              <a:rPr lang="en-IN" smtClean="0"/>
              <a:t>24-11-2020</a:t>
            </a:fld>
            <a:endParaRPr lang="en-IN"/>
          </a:p>
        </p:txBody>
      </p:sp>
      <p:sp>
        <p:nvSpPr>
          <p:cNvPr id="6" name="Footer Placeholder 5"/>
          <p:cNvSpPr>
            <a:spLocks noGrp="1"/>
          </p:cNvSpPr>
          <p:nvPr>
            <p:ph type="ftr" sz="quarter" idx="11"/>
          </p:nvPr>
        </p:nvSpPr>
        <p:spPr/>
        <p:txBody>
          <a:bodyPr/>
          <a:lstStyle>
            <a:extLst/>
          </a:lstStyle>
          <a:p>
            <a:endParaRPr lang="en-IN"/>
          </a:p>
        </p:txBody>
      </p:sp>
      <p:sp>
        <p:nvSpPr>
          <p:cNvPr id="7" name="Slide Number Placeholder 6"/>
          <p:cNvSpPr>
            <a:spLocks noGrp="1"/>
          </p:cNvSpPr>
          <p:nvPr>
            <p:ph type="sldNum" sz="quarter" idx="12"/>
          </p:nvPr>
        </p:nvSpPr>
        <p:spPr/>
        <p:txBody>
          <a:bodyPr/>
          <a:lstStyle>
            <a:extLst/>
          </a:lstStyle>
          <a:p>
            <a:fld id="{F7F990A1-799C-493B-AFA6-169F12DCB3C5}" type="slidenum">
              <a:rPr lang="en-IN" smtClean="0"/>
              <a:t>‹#›</a:t>
            </a:fld>
            <a:endParaRPr lang="en-IN"/>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4D59B6EF-009C-4320-801D-B1B71AA090E0}" type="datetimeFigureOut">
              <a:rPr lang="en-IN" smtClean="0"/>
              <a:t>24-11-2020</a:t>
            </a:fld>
            <a:endParaRPr lang="en-IN"/>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IN"/>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F7F990A1-799C-493B-AFA6-169F12DCB3C5}" type="slidenum">
              <a:rPr lang="en-IN" smtClean="0"/>
              <a:t>‹#›</a:t>
            </a:fld>
            <a:endParaRPr lang="en-IN"/>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32560" y="359898"/>
            <a:ext cx="7387912" cy="2637054"/>
          </a:xfrm>
        </p:spPr>
        <p:txBody>
          <a:bodyPr>
            <a:normAutofit fontScale="90000"/>
          </a:bodyPr>
          <a:lstStyle/>
          <a:p>
            <a:pPr algn="ctr"/>
            <a:r>
              <a:rPr lang="en-US" sz="2200" dirty="0" err="1" smtClean="0">
                <a:latin typeface="Times New Roman" pitchFamily="18" charset="0"/>
                <a:cs typeface="Times New Roman" pitchFamily="18" charset="0"/>
              </a:rPr>
              <a:t>Ahmednagar</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Jilha</a:t>
            </a:r>
            <a:r>
              <a:rPr lang="en-US" sz="2200" dirty="0" smtClean="0">
                <a:latin typeface="Times New Roman" pitchFamily="18" charset="0"/>
                <a:cs typeface="Times New Roman" pitchFamily="18" charset="0"/>
              </a:rPr>
              <a:t> Maratha </a:t>
            </a:r>
            <a:r>
              <a:rPr lang="en-US" sz="2200" dirty="0" err="1" smtClean="0">
                <a:latin typeface="Times New Roman" pitchFamily="18" charset="0"/>
                <a:cs typeface="Times New Roman" pitchFamily="18" charset="0"/>
              </a:rPr>
              <a:t>Vidya</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Prasarak</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Samaj’s</a:t>
            </a:r>
            <a:r>
              <a:rPr lang="en-US" sz="2200" dirty="0" smtClean="0">
                <a:latin typeface="Times New Roman" pitchFamily="18" charset="0"/>
                <a:cs typeface="Times New Roman" pitchFamily="18" charset="0"/>
              </a:rPr>
              <a:t/>
            </a:r>
            <a:br>
              <a:rPr lang="en-US" sz="2200" dirty="0" smtClean="0">
                <a:latin typeface="Times New Roman" pitchFamily="18" charset="0"/>
                <a:cs typeface="Times New Roman" pitchFamily="18" charset="0"/>
              </a:rPr>
            </a:br>
            <a:r>
              <a:rPr lang="en-US" sz="3100" b="1" dirty="0" err="1" smtClean="0">
                <a:latin typeface="Times New Roman" pitchFamily="18" charset="0"/>
                <a:cs typeface="Times New Roman" pitchFamily="18" charset="0"/>
              </a:rPr>
              <a:t>Shri</a:t>
            </a:r>
            <a:r>
              <a:rPr lang="en-US" sz="3100" b="1" dirty="0" smtClean="0">
                <a:latin typeface="Times New Roman" pitchFamily="18" charset="0"/>
                <a:cs typeface="Times New Roman" pitchFamily="18" charset="0"/>
              </a:rPr>
              <a:t> </a:t>
            </a:r>
            <a:r>
              <a:rPr lang="en-US" sz="3100" b="1" dirty="0" err="1" smtClean="0">
                <a:latin typeface="Times New Roman" pitchFamily="18" charset="0"/>
                <a:cs typeface="Times New Roman" pitchFamily="18" charset="0"/>
              </a:rPr>
              <a:t>Dhokeshwar</a:t>
            </a:r>
            <a:r>
              <a:rPr lang="en-US" sz="3100" b="1" dirty="0" smtClean="0">
                <a:latin typeface="Times New Roman" pitchFamily="18" charset="0"/>
                <a:cs typeface="Times New Roman" pitchFamily="18" charset="0"/>
              </a:rPr>
              <a:t> College, </a:t>
            </a:r>
            <a:r>
              <a:rPr lang="en-US" sz="3100" b="1" dirty="0" err="1" smtClean="0">
                <a:latin typeface="Times New Roman" pitchFamily="18" charset="0"/>
                <a:cs typeface="Times New Roman" pitchFamily="18" charset="0"/>
              </a:rPr>
              <a:t>Takali</a:t>
            </a:r>
            <a:r>
              <a:rPr lang="en-US" sz="3100" b="1" dirty="0" smtClean="0">
                <a:latin typeface="Times New Roman" pitchFamily="18" charset="0"/>
                <a:cs typeface="Times New Roman" pitchFamily="18" charset="0"/>
              </a:rPr>
              <a:t> </a:t>
            </a:r>
            <a:r>
              <a:rPr lang="en-US" sz="3100" b="1" dirty="0" err="1" smtClean="0">
                <a:latin typeface="Times New Roman" pitchFamily="18" charset="0"/>
                <a:cs typeface="Times New Roman" pitchFamily="18" charset="0"/>
              </a:rPr>
              <a:t>Dhokeshwar</a:t>
            </a:r>
            <a:r>
              <a:rPr lang="en-US" sz="3100" b="1" dirty="0" smtClean="0">
                <a:latin typeface="Times New Roman" pitchFamily="18" charset="0"/>
                <a:cs typeface="Times New Roman" pitchFamily="18" charset="0"/>
              </a:rPr>
              <a:t/>
            </a:r>
            <a:br>
              <a:rPr lang="en-US" sz="3100" b="1" dirty="0" smtClean="0">
                <a:latin typeface="Times New Roman" pitchFamily="18" charset="0"/>
                <a:cs typeface="Times New Roman" pitchFamily="18" charset="0"/>
              </a:rPr>
            </a:br>
            <a:r>
              <a:rPr lang="en-US" sz="3100" b="1" dirty="0" smtClean="0">
                <a:latin typeface="Times New Roman" pitchFamily="18" charset="0"/>
                <a:cs typeface="Times New Roman" pitchFamily="18" charset="0"/>
              </a:rPr>
              <a:t> </a:t>
            </a:r>
            <a:r>
              <a:rPr lang="en-US" b="1" dirty="0" smtClean="0"/>
              <a:t/>
            </a:r>
            <a:br>
              <a:rPr lang="en-US" b="1" dirty="0" smtClean="0"/>
            </a:br>
            <a:r>
              <a:rPr lang="en-US" sz="3600" b="1" dirty="0" smtClean="0">
                <a:latin typeface="Times New Roman" pitchFamily="18" charset="0"/>
                <a:cs typeface="Times New Roman" pitchFamily="18" charset="0"/>
              </a:rPr>
              <a:t>Department of Commerce</a:t>
            </a:r>
            <a:br>
              <a:rPr lang="en-US" sz="3600" b="1" dirty="0" smtClean="0">
                <a:latin typeface="Times New Roman" pitchFamily="18" charset="0"/>
                <a:cs typeface="Times New Roman" pitchFamily="18" charset="0"/>
              </a:rPr>
            </a:br>
            <a:r>
              <a:rPr lang="en-US" sz="3600" b="1" dirty="0" smtClean="0">
                <a:latin typeface="Times New Roman" pitchFamily="18" charset="0"/>
                <a:cs typeface="Times New Roman" pitchFamily="18" charset="0"/>
              </a:rPr>
              <a:t>Business Mathematics and Statistics –I</a:t>
            </a:r>
            <a:br>
              <a:rPr lang="en-US" sz="3600" b="1" dirty="0" smtClean="0">
                <a:latin typeface="Times New Roman" pitchFamily="18" charset="0"/>
                <a:cs typeface="Times New Roman" pitchFamily="18" charset="0"/>
              </a:rPr>
            </a:br>
            <a:r>
              <a:rPr lang="en-US" sz="3600" dirty="0" smtClean="0">
                <a:latin typeface="Times New Roman" pitchFamily="18" charset="0"/>
                <a:cs typeface="Times New Roman" pitchFamily="18" charset="0"/>
              </a:rPr>
              <a:t>F.Y.B.Com, </a:t>
            </a:r>
            <a:r>
              <a:rPr lang="en-US" sz="3600" dirty="0" err="1" smtClean="0">
                <a:latin typeface="Times New Roman" pitchFamily="18" charset="0"/>
                <a:cs typeface="Times New Roman" pitchFamily="18" charset="0"/>
              </a:rPr>
              <a:t>Sem</a:t>
            </a:r>
            <a:r>
              <a:rPr lang="en-US" sz="3600" dirty="0" smtClean="0">
                <a:latin typeface="Times New Roman" pitchFamily="18" charset="0"/>
                <a:cs typeface="Times New Roman" pitchFamily="18" charset="0"/>
              </a:rPr>
              <a:t>-I (CBCS Pattern)</a:t>
            </a:r>
            <a:endParaRPr lang="en-IN" sz="3600" dirty="0">
              <a:latin typeface="Times New Roman" pitchFamily="18" charset="0"/>
              <a:cs typeface="Times New Roman" pitchFamily="18" charset="0"/>
            </a:endParaRPr>
          </a:p>
        </p:txBody>
      </p:sp>
      <p:sp>
        <p:nvSpPr>
          <p:cNvPr id="3" name="Subtitle 2"/>
          <p:cNvSpPr>
            <a:spLocks noGrp="1"/>
          </p:cNvSpPr>
          <p:nvPr>
            <p:ph type="subTitle" idx="1"/>
          </p:nvPr>
        </p:nvSpPr>
        <p:spPr>
          <a:xfrm>
            <a:off x="1475656" y="4725144"/>
            <a:ext cx="7406640" cy="1752600"/>
          </a:xfrm>
        </p:spPr>
        <p:txBody>
          <a:bodyPr/>
          <a:lstStyle/>
          <a:p>
            <a:pPr algn="r"/>
            <a:r>
              <a:rPr lang="en-US" b="1" dirty="0" err="1" smtClean="0"/>
              <a:t>Assit</a:t>
            </a:r>
            <a:r>
              <a:rPr lang="en-US" b="1" dirty="0" smtClean="0"/>
              <a:t>. Prof. </a:t>
            </a:r>
            <a:r>
              <a:rPr lang="en-US" b="1" dirty="0" err="1" smtClean="0"/>
              <a:t>Pandule</a:t>
            </a:r>
            <a:r>
              <a:rPr lang="en-US" b="1" dirty="0" smtClean="0"/>
              <a:t> Anjali Vishnu</a:t>
            </a:r>
          </a:p>
          <a:p>
            <a:pPr algn="r"/>
            <a:r>
              <a:rPr lang="en-US" dirty="0" err="1" smtClean="0"/>
              <a:t>M.Com</a:t>
            </a:r>
            <a:r>
              <a:rPr lang="en-US" dirty="0" smtClean="0"/>
              <a:t>, SET, </a:t>
            </a:r>
            <a:r>
              <a:rPr lang="en-US" dirty="0" err="1" smtClean="0"/>
              <a:t>M.Lib</a:t>
            </a:r>
            <a:r>
              <a:rPr lang="en-US" dirty="0" smtClean="0"/>
              <a:t>, GDC&amp;A, </a:t>
            </a:r>
            <a:r>
              <a:rPr lang="en-US" dirty="0" err="1" smtClean="0"/>
              <a:t>Ph.D</a:t>
            </a:r>
            <a:r>
              <a:rPr lang="en-US" dirty="0" smtClean="0"/>
              <a:t>(Appear)</a:t>
            </a:r>
            <a:endParaRPr lang="en-IN" dirty="0"/>
          </a:p>
        </p:txBody>
      </p:sp>
    </p:spTree>
    <p:extLst>
      <p:ext uri="{BB962C8B-B14F-4D97-AF65-F5344CB8AC3E}">
        <p14:creationId xmlns:p14="http://schemas.microsoft.com/office/powerpoint/2010/main" val="374457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1066130"/>
          </a:xfrm>
        </p:spPr>
        <p:txBody>
          <a:bodyPr>
            <a:normAutofit fontScale="90000"/>
          </a:bodyPr>
          <a:lstStyle/>
          <a:p>
            <a:r>
              <a:rPr lang="en-US" dirty="0" smtClean="0">
                <a:latin typeface="Times New Roman" pitchFamily="18" charset="0"/>
                <a:cs typeface="Times New Roman" pitchFamily="18" charset="0"/>
              </a:rPr>
              <a:t>Dividend</a:t>
            </a:r>
            <a:br>
              <a:rPr lang="en-US" dirty="0" smtClean="0">
                <a:latin typeface="Times New Roman" pitchFamily="18" charset="0"/>
                <a:cs typeface="Times New Roman" pitchFamily="18" charset="0"/>
              </a:rPr>
            </a:br>
            <a:endParaRPr lang="en-IN"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marL="82296" indent="0">
              <a:buNone/>
            </a:pPr>
            <a:r>
              <a:rPr lang="en-US" dirty="0" smtClean="0">
                <a:latin typeface="Times New Roman" pitchFamily="18" charset="0"/>
                <a:cs typeface="Times New Roman" pitchFamily="18" charset="0"/>
              </a:rPr>
              <a:t>The net profit made by the company every year is ascertained from its P&amp;L A/C prepared at the end of the year. Out of the net profit, dividend at a specific rate paid on preference shares. The balance is then utilized for payment of dividend on equity shares. Dividend may be declared as fixed amount per share or as a percentage of the capital of the company. </a:t>
            </a:r>
            <a:endParaRPr lang="en-IN" dirty="0">
              <a:latin typeface="Times New Roman" pitchFamily="18" charset="0"/>
              <a:cs typeface="Times New Roman" pitchFamily="18" charset="0"/>
            </a:endParaRPr>
          </a:p>
        </p:txBody>
      </p:sp>
    </p:spTree>
    <p:extLst>
      <p:ext uri="{BB962C8B-B14F-4D97-AF65-F5344CB8AC3E}">
        <p14:creationId xmlns:p14="http://schemas.microsoft.com/office/powerpoint/2010/main" val="3009890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Debentures</a:t>
            </a:r>
            <a:endParaRPr lang="en-IN"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marL="82296" indent="0">
              <a:buNone/>
            </a:pPr>
            <a:r>
              <a:rPr lang="en-US" dirty="0" smtClean="0">
                <a:latin typeface="Times New Roman" pitchFamily="18" charset="0"/>
                <a:cs typeface="Times New Roman" pitchFamily="18" charset="0"/>
              </a:rPr>
              <a:t>A company may require additional long term capital for extension and development scheme. One other methods of raising such finance is by means of debentures. Debentures are long term loans taken by the company from the public. Interest is to be paid at specific rate on the amount of debenture.</a:t>
            </a:r>
            <a:endParaRPr lang="en-IN" dirty="0">
              <a:latin typeface="Times New Roman" pitchFamily="18" charset="0"/>
              <a:cs typeface="Times New Roman" pitchFamily="18" charset="0"/>
            </a:endParaRPr>
          </a:p>
        </p:txBody>
      </p:sp>
    </p:spTree>
    <p:extLst>
      <p:ext uri="{BB962C8B-B14F-4D97-AF65-F5344CB8AC3E}">
        <p14:creationId xmlns:p14="http://schemas.microsoft.com/office/powerpoint/2010/main" val="4960582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Bonus Shares</a:t>
            </a:r>
            <a:endParaRPr lang="en-IN"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marL="82296" indent="0">
              <a:buNone/>
            </a:pPr>
            <a:r>
              <a:rPr lang="en-US" dirty="0" smtClean="0">
                <a:latin typeface="Times New Roman" pitchFamily="18" charset="0"/>
                <a:cs typeface="Times New Roman" pitchFamily="18" charset="0"/>
              </a:rPr>
              <a:t>Sometimes a company rewards its shareholders by issuing free shares to them in proportion of the shares held by them. These shares are called bonus shares. They are entitled for all rights, that an ordinary shares has. </a:t>
            </a:r>
            <a:endParaRPr lang="en-IN" dirty="0">
              <a:latin typeface="Times New Roman" pitchFamily="18" charset="0"/>
              <a:cs typeface="Times New Roman" pitchFamily="18" charset="0"/>
            </a:endParaRPr>
          </a:p>
        </p:txBody>
      </p:sp>
    </p:spTree>
    <p:extLst>
      <p:ext uri="{BB962C8B-B14F-4D97-AF65-F5344CB8AC3E}">
        <p14:creationId xmlns:p14="http://schemas.microsoft.com/office/powerpoint/2010/main" val="19114395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608" y="274638"/>
            <a:ext cx="7992888" cy="1143000"/>
          </a:xfrm>
        </p:spPr>
        <p:txBody>
          <a:bodyPr>
            <a:normAutofit fontScale="90000"/>
          </a:bodyPr>
          <a:lstStyle/>
          <a:p>
            <a:r>
              <a:rPr lang="en-US" dirty="0" smtClean="0">
                <a:latin typeface="Times New Roman" pitchFamily="18" charset="0"/>
                <a:cs typeface="Times New Roman" pitchFamily="18" charset="0"/>
              </a:rPr>
              <a:t>Face Value or Nominal Value of Shares &amp; Market Value or Cash Value</a:t>
            </a:r>
            <a:endParaRPr lang="en-IN"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92500" lnSpcReduction="20000"/>
          </a:bodyPr>
          <a:lstStyle/>
          <a:p>
            <a:r>
              <a:rPr lang="en-US" dirty="0" smtClean="0">
                <a:latin typeface="Times New Roman" pitchFamily="18" charset="0"/>
                <a:cs typeface="Times New Roman" pitchFamily="18" charset="0"/>
              </a:rPr>
              <a:t>Face Value or Nominal Value -</a:t>
            </a:r>
          </a:p>
          <a:p>
            <a:pPr marL="82296" indent="0">
              <a:buNone/>
            </a:pPr>
            <a:r>
              <a:rPr lang="en-US" dirty="0" smtClean="0">
                <a:latin typeface="Times New Roman" pitchFamily="18" charset="0"/>
                <a:cs typeface="Times New Roman" pitchFamily="18" charset="0"/>
              </a:rPr>
              <a:t>	The price stated on the body of share or debenture is called it’s face value or nominal value.</a:t>
            </a:r>
          </a:p>
          <a:p>
            <a:r>
              <a:rPr lang="en-US" dirty="0" smtClean="0">
                <a:latin typeface="Times New Roman" pitchFamily="18" charset="0"/>
                <a:cs typeface="Times New Roman" pitchFamily="18" charset="0"/>
              </a:rPr>
              <a:t>Market Value or Cash Value –</a:t>
            </a:r>
            <a:endParaRPr lang="en-IN" dirty="0" smtClean="0">
              <a:latin typeface="Times New Roman" pitchFamily="18" charset="0"/>
              <a:cs typeface="Times New Roman" pitchFamily="18" charset="0"/>
            </a:endParaRPr>
          </a:p>
          <a:p>
            <a:pPr marL="82296" indent="0">
              <a:buNone/>
            </a:pPr>
            <a:r>
              <a:rPr lang="en-US" dirty="0" smtClean="0">
                <a:latin typeface="Times New Roman" pitchFamily="18" charset="0"/>
                <a:cs typeface="Times New Roman" pitchFamily="18" charset="0"/>
              </a:rPr>
              <a:t>The price at which share or debenture is actually bought or sold is called market value or cash value of the share. </a:t>
            </a:r>
          </a:p>
          <a:p>
            <a:r>
              <a:rPr lang="en-US" dirty="0" smtClean="0">
                <a:latin typeface="Times New Roman" pitchFamily="18" charset="0"/>
                <a:cs typeface="Times New Roman" pitchFamily="18" charset="0"/>
              </a:rPr>
              <a:t>Value at Par</a:t>
            </a:r>
          </a:p>
          <a:p>
            <a:pPr marL="82296" indent="0">
              <a:buNone/>
            </a:pPr>
            <a:r>
              <a:rPr lang="en-US" dirty="0" smtClean="0">
                <a:latin typeface="Times New Roman" pitchFamily="18" charset="0"/>
                <a:cs typeface="Times New Roman" pitchFamily="18" charset="0"/>
              </a:rPr>
              <a:t>If the face value and market value of shares are equal the share is said to be “at par”.</a:t>
            </a:r>
          </a:p>
          <a:p>
            <a:pPr marL="82296" indent="0">
              <a:buNone/>
            </a:pPr>
            <a:endParaRPr lang="en-US"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23270552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latin typeface="Times New Roman" pitchFamily="18" charset="0"/>
                <a:cs typeface="Times New Roman" pitchFamily="18" charset="0"/>
              </a:rPr>
              <a:t>Stock Exchange</a:t>
            </a:r>
            <a:endParaRPr lang="en-IN"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85000" lnSpcReduction="10000"/>
          </a:bodyPr>
          <a:lstStyle/>
          <a:p>
            <a:pPr marL="82296" indent="0">
              <a:buNone/>
            </a:pPr>
            <a:r>
              <a:rPr lang="en-US" dirty="0" smtClean="0">
                <a:latin typeface="Times New Roman" pitchFamily="18" charset="0"/>
                <a:cs typeface="Times New Roman" pitchFamily="18" charset="0"/>
              </a:rPr>
              <a:t>Shares and debentures are transferable assets. They are bought and sold in stock exchange is a form of exchange which provides services for stock brokers and traders to trade stock, bonds and other securities. Stock exchange also provides facilities for issue and redemption of securities and other financial instrument and capital event including payment of income and dividends.</a:t>
            </a:r>
          </a:p>
          <a:p>
            <a:pPr marL="82296" indent="0">
              <a:buNone/>
            </a:pP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In India there are two prominent stock exchange, </a:t>
            </a:r>
          </a:p>
          <a:p>
            <a:pPr marL="596646" indent="-514350">
              <a:buAutoNum type="arabicParenR"/>
            </a:pPr>
            <a:r>
              <a:rPr lang="en-US" dirty="0" smtClean="0">
                <a:latin typeface="Times New Roman" pitchFamily="18" charset="0"/>
                <a:cs typeface="Times New Roman" pitchFamily="18" charset="0"/>
              </a:rPr>
              <a:t>Bombay Stock Exchange </a:t>
            </a:r>
          </a:p>
          <a:p>
            <a:pPr marL="596646" indent="-514350">
              <a:buAutoNum type="arabicParenR"/>
            </a:pPr>
            <a:r>
              <a:rPr lang="en-US" dirty="0" smtClean="0">
                <a:latin typeface="Times New Roman" pitchFamily="18" charset="0"/>
                <a:cs typeface="Times New Roman" pitchFamily="18" charset="0"/>
              </a:rPr>
              <a:t> National Stock Exchange.</a:t>
            </a:r>
            <a:endParaRPr lang="en-IN" dirty="0">
              <a:latin typeface="Times New Roman" pitchFamily="18" charset="0"/>
              <a:cs typeface="Times New Roman" pitchFamily="18" charset="0"/>
            </a:endParaRPr>
          </a:p>
        </p:txBody>
      </p:sp>
    </p:spTree>
    <p:extLst>
      <p:ext uri="{BB962C8B-B14F-4D97-AF65-F5344CB8AC3E}">
        <p14:creationId xmlns:p14="http://schemas.microsoft.com/office/powerpoint/2010/main" val="18949800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Times New Roman" pitchFamily="18" charset="0"/>
                <a:cs typeface="Times New Roman" pitchFamily="18" charset="0"/>
              </a:rPr>
              <a:t>1) Bombay Stock Exchange(BSE)</a:t>
            </a:r>
            <a:endParaRPr lang="en-IN"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lnSpcReduction="10000"/>
          </a:bodyPr>
          <a:lstStyle/>
          <a:p>
            <a:pPr marL="82296" indent="0">
              <a:buNone/>
            </a:pPr>
            <a:r>
              <a:rPr lang="en-US" dirty="0" smtClean="0">
                <a:latin typeface="Times New Roman" pitchFamily="18" charset="0"/>
                <a:cs typeface="Times New Roman" pitchFamily="18" charset="0"/>
              </a:rPr>
              <a:t>Bombay stock exchange known as BSE limited is the oldest stock exchange in entire Asia. It has large no. of companies of the world listed on it. The BSE Sensex which is also known BSE-30 (weighted average of 30 leading companies) is most commonly used term while referring to trading volume in India and Asia. It is located at Mumbai, established in 1875, the BSE is Asia’s first stock exchange.</a:t>
            </a:r>
            <a:endParaRPr lang="en-IN" dirty="0">
              <a:latin typeface="Times New Roman" pitchFamily="18" charset="0"/>
              <a:cs typeface="Times New Roman" pitchFamily="18" charset="0"/>
            </a:endParaRPr>
          </a:p>
        </p:txBody>
      </p:sp>
    </p:spTree>
    <p:extLst>
      <p:ext uri="{BB962C8B-B14F-4D97-AF65-F5344CB8AC3E}">
        <p14:creationId xmlns:p14="http://schemas.microsoft.com/office/powerpoint/2010/main" val="26440657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Times New Roman" pitchFamily="18" charset="0"/>
                <a:cs typeface="Times New Roman" pitchFamily="18" charset="0"/>
              </a:rPr>
              <a:t>2) National Stock Exchange(NSE)</a:t>
            </a:r>
            <a:endParaRPr lang="en-IN"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92500"/>
          </a:bodyPr>
          <a:lstStyle/>
          <a:p>
            <a:pPr marL="82296" indent="0">
              <a:buNone/>
            </a:pPr>
            <a:r>
              <a:rPr lang="en-US" dirty="0" smtClean="0">
                <a:latin typeface="Times New Roman" pitchFamily="18" charset="0"/>
                <a:cs typeface="Times New Roman" pitchFamily="18" charset="0"/>
              </a:rPr>
              <a:t>National stock exchange is leading stock exchange of India located in Mumbai, established in 1992 as the first demutualized electronic exchange in the country. National stock exchange was also instrumental in creating the national securities depository limited which allows investors to securely hold and transfer their shares and bonds electronically, it also allows investors to hold and trade in as few as one share or bond.</a:t>
            </a:r>
            <a:endParaRPr lang="en-IN" dirty="0">
              <a:latin typeface="Times New Roman" pitchFamily="18" charset="0"/>
              <a:cs typeface="Times New Roman" pitchFamily="18" charset="0"/>
            </a:endParaRPr>
          </a:p>
        </p:txBody>
      </p:sp>
    </p:spTree>
    <p:extLst>
      <p:ext uri="{BB962C8B-B14F-4D97-AF65-F5344CB8AC3E}">
        <p14:creationId xmlns:p14="http://schemas.microsoft.com/office/powerpoint/2010/main" val="14707722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Examples</a:t>
            </a:r>
            <a:endParaRPr lang="en-IN"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marL="82296" indent="0">
              <a:buNone/>
            </a:pPr>
            <a:r>
              <a:rPr lang="en-US" sz="2400" dirty="0" smtClean="0">
                <a:latin typeface="Times New Roman" pitchFamily="18" charset="0"/>
                <a:cs typeface="Times New Roman" pitchFamily="18" charset="0"/>
              </a:rPr>
              <a:t>1) A person invested Rs.7,000 in 8% Shares at Rs.140. How much dividend will he get?</a:t>
            </a:r>
          </a:p>
          <a:p>
            <a:pPr marL="82296" indent="0">
              <a:buNone/>
            </a:pPr>
            <a:r>
              <a:rPr lang="en-US" sz="2400" dirty="0" smtClean="0">
                <a:latin typeface="Times New Roman" pitchFamily="18" charset="0"/>
                <a:cs typeface="Times New Roman" pitchFamily="18" charset="0"/>
              </a:rPr>
              <a:t>Ans. Market Value of Share Rs.140. </a:t>
            </a:r>
          </a:p>
          <a:p>
            <a:pPr marL="82296" indent="0">
              <a:buNone/>
            </a:pPr>
            <a:r>
              <a:rPr lang="en-US" sz="2400" dirty="0">
                <a:latin typeface="Times New Roman" pitchFamily="18" charset="0"/>
                <a:cs typeface="Times New Roman" pitchFamily="18" charset="0"/>
              </a:rPr>
              <a:t>	</a:t>
            </a:r>
            <a:r>
              <a:rPr lang="en-US" sz="2400" dirty="0" smtClean="0">
                <a:latin typeface="Times New Roman" pitchFamily="18" charset="0"/>
                <a:cs typeface="Times New Roman" pitchFamily="18" charset="0"/>
              </a:rPr>
              <a:t>Amount Invested Rs.7000.</a:t>
            </a:r>
          </a:p>
          <a:p>
            <a:pPr marL="82296" indent="0">
              <a:buNone/>
            </a:pPr>
            <a:r>
              <a:rPr lang="en-US" sz="2400" dirty="0">
                <a:latin typeface="Times New Roman" pitchFamily="18" charset="0"/>
                <a:cs typeface="Times New Roman" pitchFamily="18" charset="0"/>
              </a:rPr>
              <a:t>	</a:t>
            </a:r>
            <a:r>
              <a:rPr lang="en-US" sz="2400" dirty="0" smtClean="0">
                <a:latin typeface="Times New Roman" pitchFamily="18" charset="0"/>
                <a:cs typeface="Times New Roman" pitchFamily="18" charset="0"/>
              </a:rPr>
              <a:t>No. Of shares purchased = Rs.7000/Rs.140.</a:t>
            </a:r>
          </a:p>
          <a:p>
            <a:pPr marL="82296" indent="0">
              <a:buNone/>
            </a:pPr>
            <a:r>
              <a:rPr lang="en-US" sz="2400" dirty="0">
                <a:latin typeface="Times New Roman" pitchFamily="18" charset="0"/>
                <a:cs typeface="Times New Roman" pitchFamily="18" charset="0"/>
              </a:rPr>
              <a:t>	</a:t>
            </a:r>
            <a:r>
              <a:rPr lang="en-US" sz="2400" dirty="0" smtClean="0">
                <a:latin typeface="Times New Roman" pitchFamily="18" charset="0"/>
                <a:cs typeface="Times New Roman" pitchFamily="18" charset="0"/>
              </a:rPr>
              <a:t>			    = 50 shares.</a:t>
            </a:r>
          </a:p>
          <a:p>
            <a:pPr marL="82296" indent="0">
              <a:buNone/>
            </a:pPr>
            <a:r>
              <a:rPr lang="en-US" sz="2400" dirty="0">
                <a:latin typeface="Times New Roman" pitchFamily="18" charset="0"/>
                <a:cs typeface="Times New Roman" pitchFamily="18" charset="0"/>
              </a:rPr>
              <a:t>	</a:t>
            </a:r>
            <a:r>
              <a:rPr lang="en-US" sz="2400" dirty="0" smtClean="0">
                <a:latin typeface="Times New Roman" pitchFamily="18" charset="0"/>
                <a:cs typeface="Times New Roman" pitchFamily="18" charset="0"/>
              </a:rPr>
              <a:t>Face value of each share Rs.100</a:t>
            </a:r>
          </a:p>
          <a:p>
            <a:pPr marL="82296" indent="0">
              <a:buNone/>
            </a:pPr>
            <a:r>
              <a:rPr lang="en-US" sz="2400" dirty="0">
                <a:latin typeface="Times New Roman" pitchFamily="18" charset="0"/>
                <a:cs typeface="Times New Roman" pitchFamily="18" charset="0"/>
              </a:rPr>
              <a:t>	</a:t>
            </a:r>
            <a:r>
              <a:rPr lang="en-US" sz="2400" dirty="0" smtClean="0">
                <a:latin typeface="Times New Roman" pitchFamily="18" charset="0"/>
                <a:cs typeface="Times New Roman" pitchFamily="18" charset="0"/>
              </a:rPr>
              <a:t>Face value of 50 shares = Rs.5000  (50*100)</a:t>
            </a:r>
          </a:p>
          <a:p>
            <a:pPr marL="82296" indent="0">
              <a:buNone/>
            </a:pPr>
            <a:r>
              <a:rPr lang="en-US" sz="2400" dirty="0">
                <a:latin typeface="Times New Roman" pitchFamily="18" charset="0"/>
                <a:cs typeface="Times New Roman" pitchFamily="18" charset="0"/>
              </a:rPr>
              <a:t>	</a:t>
            </a:r>
            <a:r>
              <a:rPr lang="en-US" sz="2400" dirty="0" smtClean="0">
                <a:latin typeface="Times New Roman" pitchFamily="18" charset="0"/>
                <a:cs typeface="Times New Roman" pitchFamily="18" charset="0"/>
              </a:rPr>
              <a:t>A person received 8% dividend </a:t>
            </a:r>
          </a:p>
          <a:p>
            <a:pPr marL="82296" indent="0">
              <a:buNone/>
            </a:pPr>
            <a:r>
              <a:rPr lang="en-US" sz="2400" dirty="0">
                <a:latin typeface="Times New Roman" pitchFamily="18" charset="0"/>
                <a:cs typeface="Times New Roman" pitchFamily="18" charset="0"/>
              </a:rPr>
              <a:t>	</a:t>
            </a:r>
            <a:r>
              <a:rPr lang="en-US" sz="2400" dirty="0" smtClean="0">
                <a:latin typeface="Times New Roman" pitchFamily="18" charset="0"/>
                <a:cs typeface="Times New Roman" pitchFamily="18" charset="0"/>
              </a:rPr>
              <a:t>Dividend received by him =  5000*8/100</a:t>
            </a:r>
          </a:p>
          <a:p>
            <a:pPr marL="82296" indent="0">
              <a:buNone/>
            </a:pPr>
            <a:r>
              <a:rPr lang="en-US" sz="2400" dirty="0">
                <a:latin typeface="Times New Roman" pitchFamily="18" charset="0"/>
                <a:cs typeface="Times New Roman" pitchFamily="18" charset="0"/>
              </a:rPr>
              <a:t>	</a:t>
            </a:r>
            <a:r>
              <a:rPr lang="en-US" sz="2400" dirty="0" smtClean="0">
                <a:latin typeface="Times New Roman" pitchFamily="18" charset="0"/>
                <a:cs typeface="Times New Roman" pitchFamily="18" charset="0"/>
              </a:rPr>
              <a:t>			   = Rs.400.</a:t>
            </a:r>
          </a:p>
          <a:p>
            <a:pPr marL="82296" indent="0">
              <a:buNone/>
            </a:pPr>
            <a:endParaRPr lang="en-US" sz="2400" dirty="0" smtClean="0">
              <a:latin typeface="Times New Roman" pitchFamily="18" charset="0"/>
              <a:cs typeface="Times New Roman" pitchFamily="18" charset="0"/>
            </a:endParaRPr>
          </a:p>
          <a:p>
            <a:pPr marL="82296" indent="0">
              <a:buNone/>
            </a:pPr>
            <a:endParaRPr lang="en-US" sz="2400" dirty="0" smtClean="0">
              <a:latin typeface="Times New Roman" pitchFamily="18" charset="0"/>
              <a:cs typeface="Times New Roman" pitchFamily="18" charset="0"/>
            </a:endParaRPr>
          </a:p>
          <a:p>
            <a:pPr marL="82296" indent="0">
              <a:buNone/>
            </a:pPr>
            <a:endParaRPr lang="en-US" sz="2400" dirty="0">
              <a:latin typeface="Times New Roman" pitchFamily="18" charset="0"/>
              <a:cs typeface="Times New Roman" pitchFamily="18" charset="0"/>
            </a:endParaRPr>
          </a:p>
          <a:p>
            <a:pPr marL="82296" indent="0">
              <a:buNone/>
            </a:pPr>
            <a:endParaRPr lang="en-IN" sz="2400" dirty="0">
              <a:latin typeface="Times New Roman" pitchFamily="18" charset="0"/>
              <a:cs typeface="Times New Roman" pitchFamily="18" charset="0"/>
            </a:endParaRPr>
          </a:p>
        </p:txBody>
      </p:sp>
    </p:spTree>
    <p:extLst>
      <p:ext uri="{BB962C8B-B14F-4D97-AF65-F5344CB8AC3E}">
        <p14:creationId xmlns:p14="http://schemas.microsoft.com/office/powerpoint/2010/main" val="16034997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1844824"/>
            <a:ext cx="7498080" cy="2232248"/>
          </a:xfrm>
        </p:spPr>
        <p:txBody>
          <a:bodyPr>
            <a:normAutofit/>
          </a:bodyPr>
          <a:lstStyle/>
          <a:p>
            <a:pPr algn="ctr"/>
            <a:r>
              <a:rPr lang="en-US" sz="6600" dirty="0" smtClean="0"/>
              <a:t>Thank you</a:t>
            </a:r>
            <a:endParaRPr lang="en-IN" sz="6600" dirty="0"/>
          </a:p>
        </p:txBody>
      </p:sp>
    </p:spTree>
    <p:extLst>
      <p:ext uri="{BB962C8B-B14F-4D97-AF65-F5344CB8AC3E}">
        <p14:creationId xmlns:p14="http://schemas.microsoft.com/office/powerpoint/2010/main" val="16966786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latin typeface="Times New Roman" pitchFamily="18" charset="0"/>
                <a:cs typeface="Times New Roman" pitchFamily="18" charset="0"/>
              </a:rPr>
              <a:t>Chapter-2</a:t>
            </a:r>
            <a:br>
              <a:rPr lang="en-US" sz="3600" dirty="0" smtClean="0">
                <a:latin typeface="Times New Roman" pitchFamily="18" charset="0"/>
                <a:cs typeface="Times New Roman" pitchFamily="18" charset="0"/>
              </a:rPr>
            </a:br>
            <a:r>
              <a:rPr lang="en-US" sz="3600" dirty="0" smtClean="0">
                <a:latin typeface="Times New Roman" pitchFamily="18" charset="0"/>
                <a:cs typeface="Times New Roman" pitchFamily="18" charset="0"/>
              </a:rPr>
              <a:t>Shares and Mutual Funds</a:t>
            </a:r>
            <a:endParaRPr lang="en-IN" sz="3600" dirty="0">
              <a:latin typeface="Times New Roman" pitchFamily="18" charset="0"/>
              <a:cs typeface="Times New Roman" pitchFamily="18" charset="0"/>
            </a:endParaRPr>
          </a:p>
        </p:txBody>
      </p:sp>
      <p:sp>
        <p:nvSpPr>
          <p:cNvPr id="3" name="Content Placeholder 2"/>
          <p:cNvSpPr>
            <a:spLocks noGrp="1"/>
          </p:cNvSpPr>
          <p:nvPr>
            <p:ph idx="1"/>
          </p:nvPr>
        </p:nvSpPr>
        <p:spPr>
          <a:xfrm>
            <a:off x="1435608" y="1447800"/>
            <a:ext cx="7528880" cy="5149552"/>
          </a:xfrm>
        </p:spPr>
        <p:txBody>
          <a:bodyPr/>
          <a:lstStyle/>
          <a:p>
            <a:pPr marL="82296" indent="0">
              <a:buNone/>
            </a:pPr>
            <a:r>
              <a:rPr lang="en-US" b="1" dirty="0" smtClean="0">
                <a:latin typeface="Times New Roman" pitchFamily="18" charset="0"/>
                <a:cs typeface="Times New Roman" pitchFamily="18" charset="0"/>
              </a:rPr>
              <a:t>Shares and Dividends</a:t>
            </a:r>
          </a:p>
          <a:p>
            <a:pPr marL="82296" indent="0">
              <a:buNone/>
            </a:pPr>
            <a:r>
              <a:rPr lang="en-US" sz="2800" b="1" dirty="0" smtClean="0">
                <a:latin typeface="Times New Roman" pitchFamily="18" charset="0"/>
                <a:cs typeface="Times New Roman" pitchFamily="18" charset="0"/>
              </a:rPr>
              <a:t>Contents</a:t>
            </a:r>
          </a:p>
          <a:p>
            <a:pPr>
              <a:buFont typeface="Arial" pitchFamily="34" charset="0"/>
              <a:buChar char="•"/>
            </a:pPr>
            <a:r>
              <a:rPr lang="en-US" sz="2800" dirty="0" smtClean="0">
                <a:latin typeface="Times New Roman" pitchFamily="18" charset="0"/>
                <a:cs typeface="Times New Roman" pitchFamily="18" charset="0"/>
              </a:rPr>
              <a:t>Shares </a:t>
            </a:r>
          </a:p>
          <a:p>
            <a:pPr>
              <a:buFont typeface="Arial" pitchFamily="34" charset="0"/>
              <a:buChar char="•"/>
            </a:pPr>
            <a:r>
              <a:rPr lang="en-US" sz="2800" dirty="0" smtClean="0">
                <a:latin typeface="Times New Roman" pitchFamily="18" charset="0"/>
                <a:cs typeface="Times New Roman" pitchFamily="18" charset="0"/>
              </a:rPr>
              <a:t>Share Capital</a:t>
            </a:r>
          </a:p>
          <a:p>
            <a:pPr>
              <a:buFont typeface="Arial" pitchFamily="34" charset="0"/>
              <a:buChar char="•"/>
            </a:pPr>
            <a:r>
              <a:rPr lang="en-US" sz="2800" dirty="0" smtClean="0">
                <a:latin typeface="Times New Roman" pitchFamily="18" charset="0"/>
                <a:cs typeface="Times New Roman" pitchFamily="18" charset="0"/>
              </a:rPr>
              <a:t>Kinds of Shares</a:t>
            </a:r>
          </a:p>
          <a:p>
            <a:pPr>
              <a:buFont typeface="Arial" pitchFamily="34" charset="0"/>
              <a:buChar char="•"/>
            </a:pPr>
            <a:r>
              <a:rPr lang="en-US" sz="2800" dirty="0" smtClean="0">
                <a:latin typeface="Times New Roman" pitchFamily="18" charset="0"/>
                <a:cs typeface="Times New Roman" pitchFamily="18" charset="0"/>
              </a:rPr>
              <a:t>Dividend</a:t>
            </a:r>
          </a:p>
          <a:p>
            <a:pPr>
              <a:buFont typeface="Arial" pitchFamily="34" charset="0"/>
              <a:buChar char="•"/>
            </a:pPr>
            <a:r>
              <a:rPr lang="en-US" sz="2800" dirty="0" smtClean="0">
                <a:latin typeface="Times New Roman" pitchFamily="18" charset="0"/>
                <a:cs typeface="Times New Roman" pitchFamily="18" charset="0"/>
              </a:rPr>
              <a:t>Debentures</a:t>
            </a:r>
          </a:p>
          <a:p>
            <a:pPr>
              <a:buFont typeface="Arial" pitchFamily="34" charset="0"/>
              <a:buChar char="•"/>
            </a:pPr>
            <a:r>
              <a:rPr lang="en-US" sz="2800" dirty="0" smtClean="0">
                <a:latin typeface="Times New Roman" pitchFamily="18" charset="0"/>
                <a:cs typeface="Times New Roman" pitchFamily="18" charset="0"/>
              </a:rPr>
              <a:t>Bonus Shares </a:t>
            </a:r>
          </a:p>
          <a:p>
            <a:pPr>
              <a:buFont typeface="Arial" pitchFamily="34" charset="0"/>
              <a:buChar char="•"/>
            </a:pPr>
            <a:r>
              <a:rPr lang="en-US" sz="2800" dirty="0" smtClean="0">
                <a:latin typeface="Times New Roman" pitchFamily="18" charset="0"/>
                <a:cs typeface="Times New Roman" pitchFamily="18" charset="0"/>
              </a:rPr>
              <a:t>Face Value &amp; Market Value</a:t>
            </a:r>
          </a:p>
          <a:p>
            <a:pPr>
              <a:buFont typeface="Arial" pitchFamily="34" charset="0"/>
              <a:buChar char="•"/>
            </a:pPr>
            <a:r>
              <a:rPr lang="en-US" sz="2800" dirty="0" smtClean="0">
                <a:latin typeface="Times New Roman" pitchFamily="18" charset="0"/>
                <a:cs typeface="Times New Roman" pitchFamily="18" charset="0"/>
              </a:rPr>
              <a:t>Stock Exchange</a:t>
            </a:r>
          </a:p>
          <a:p>
            <a:pPr>
              <a:buFont typeface="Arial" pitchFamily="34" charset="0"/>
              <a:buChar char="•"/>
            </a:pPr>
            <a:endParaRPr lang="en-IN" dirty="0"/>
          </a:p>
        </p:txBody>
      </p:sp>
    </p:spTree>
    <p:extLst>
      <p:ext uri="{BB962C8B-B14F-4D97-AF65-F5344CB8AC3E}">
        <p14:creationId xmlns:p14="http://schemas.microsoft.com/office/powerpoint/2010/main" val="20972840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Shares</a:t>
            </a:r>
            <a:endParaRPr lang="en-IN"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marL="82296" indent="0" algn="just">
              <a:buNone/>
            </a:pPr>
            <a:r>
              <a:rPr lang="en-US" dirty="0" smtClean="0">
                <a:latin typeface="Times New Roman" pitchFamily="18" charset="0"/>
                <a:cs typeface="Times New Roman" pitchFamily="18" charset="0"/>
              </a:rPr>
              <a:t>	When a big industry is to be launched, several persons come together to raise required capital. These are called promoters of the company. The capital is divided into small parts called shares. The people who purchase shares are called as shareholders of the company and in a way they are owner of the company.</a:t>
            </a:r>
            <a:endParaRPr lang="en-IN" dirty="0">
              <a:latin typeface="Times New Roman" pitchFamily="18" charset="0"/>
              <a:cs typeface="Times New Roman" pitchFamily="18" charset="0"/>
            </a:endParaRPr>
          </a:p>
        </p:txBody>
      </p:sp>
    </p:spTree>
    <p:extLst>
      <p:ext uri="{BB962C8B-B14F-4D97-AF65-F5344CB8AC3E}">
        <p14:creationId xmlns:p14="http://schemas.microsoft.com/office/powerpoint/2010/main" val="21767402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Share Capital</a:t>
            </a:r>
            <a:endParaRPr lang="en-IN"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marL="82296" indent="0" algn="just">
              <a:buNone/>
            </a:pPr>
            <a:r>
              <a:rPr lang="en-US" dirty="0" smtClean="0">
                <a:latin typeface="Times New Roman" pitchFamily="18" charset="0"/>
                <a:cs typeface="Times New Roman" pitchFamily="18" charset="0"/>
              </a:rPr>
              <a:t>	The total capital of the company is divided into a number of small unit of equal value called shares. Thus a capital of Rs.1,00,000 may be divided into 1,000 shares of Rs.100 each. The right of the holders of each class of shares are governed by the companies act and also by the articles and Association of the Company.</a:t>
            </a:r>
            <a:endParaRPr lang="en-IN" dirty="0">
              <a:latin typeface="Times New Roman" pitchFamily="18" charset="0"/>
              <a:cs typeface="Times New Roman" pitchFamily="18" charset="0"/>
            </a:endParaRPr>
          </a:p>
        </p:txBody>
      </p:sp>
    </p:spTree>
    <p:extLst>
      <p:ext uri="{BB962C8B-B14F-4D97-AF65-F5344CB8AC3E}">
        <p14:creationId xmlns:p14="http://schemas.microsoft.com/office/powerpoint/2010/main" val="22331121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Kinds of Shares</a:t>
            </a:r>
            <a:endParaRPr lang="en-IN" dirty="0">
              <a:latin typeface="Times New Roman" pitchFamily="18" charset="0"/>
              <a:cs typeface="Times New Roman" pitchFamily="18" charset="0"/>
            </a:endParaRPr>
          </a:p>
        </p:txBody>
      </p:sp>
      <p:sp>
        <p:nvSpPr>
          <p:cNvPr id="3" name="Content Placeholder 2"/>
          <p:cNvSpPr>
            <a:spLocks noGrp="1"/>
          </p:cNvSpPr>
          <p:nvPr>
            <p:ph idx="1"/>
          </p:nvPr>
        </p:nvSpPr>
        <p:spPr>
          <a:xfrm>
            <a:off x="1043608" y="1447800"/>
            <a:ext cx="7890080" cy="4800600"/>
          </a:xfrm>
        </p:spPr>
        <p:txBody>
          <a:bodyPr>
            <a:normAutofit lnSpcReduction="10000"/>
          </a:bodyPr>
          <a:lstStyle/>
          <a:p>
            <a:pPr marL="82296" indent="0">
              <a:buNone/>
            </a:pPr>
            <a:endParaRPr lang="en-US" dirty="0" smtClean="0">
              <a:latin typeface="Times New Roman" pitchFamily="18" charset="0"/>
              <a:cs typeface="Times New Roman" pitchFamily="18" charset="0"/>
            </a:endParaRPr>
          </a:p>
          <a:p>
            <a:pPr marL="82296" indent="0">
              <a:buNone/>
            </a:pPr>
            <a:endParaRPr lang="en-US" dirty="0">
              <a:latin typeface="Times New Roman" pitchFamily="18" charset="0"/>
              <a:cs typeface="Times New Roman" pitchFamily="18" charset="0"/>
            </a:endParaRPr>
          </a:p>
          <a:p>
            <a:pPr marL="82296" indent="0">
              <a:buNone/>
            </a:pPr>
            <a:r>
              <a:rPr lang="en-US" sz="2400" dirty="0" smtClean="0">
                <a:latin typeface="Times New Roman" pitchFamily="18" charset="0"/>
                <a:cs typeface="Times New Roman" pitchFamily="18" charset="0"/>
              </a:rPr>
              <a:t>A) Equity Shares			B) Preference Shares</a:t>
            </a:r>
          </a:p>
          <a:p>
            <a:pPr marL="82296" indent="0">
              <a:buNone/>
            </a:pPr>
            <a:r>
              <a:rPr lang="en-US" sz="2400" dirty="0">
                <a:latin typeface="Times New Roman" pitchFamily="18" charset="0"/>
                <a:cs typeface="Times New Roman" pitchFamily="18" charset="0"/>
              </a:rPr>
              <a:t>	</a:t>
            </a:r>
            <a:r>
              <a:rPr lang="en-US" sz="2400" dirty="0" smtClean="0">
                <a:latin typeface="Times New Roman" pitchFamily="18" charset="0"/>
                <a:cs typeface="Times New Roman" pitchFamily="18" charset="0"/>
              </a:rPr>
              <a:t>			1) Cumulative Pref. Shares</a:t>
            </a:r>
          </a:p>
          <a:p>
            <a:pPr marL="82296" indent="0">
              <a:buNone/>
            </a:pPr>
            <a:r>
              <a:rPr lang="en-US" sz="2400" dirty="0">
                <a:latin typeface="Times New Roman" pitchFamily="18" charset="0"/>
                <a:cs typeface="Times New Roman" pitchFamily="18" charset="0"/>
              </a:rPr>
              <a:t>	</a:t>
            </a:r>
            <a:r>
              <a:rPr lang="en-US" sz="2400" dirty="0" smtClean="0">
                <a:latin typeface="Times New Roman" pitchFamily="18" charset="0"/>
                <a:cs typeface="Times New Roman" pitchFamily="18" charset="0"/>
              </a:rPr>
              <a:t>			2) Non Cumulative Pref. Shares				3) Redeemable Pref. Shares</a:t>
            </a:r>
          </a:p>
          <a:p>
            <a:pPr marL="82296" indent="0">
              <a:buNone/>
            </a:pPr>
            <a:r>
              <a:rPr lang="en-US" sz="2400" dirty="0">
                <a:latin typeface="Times New Roman" pitchFamily="18" charset="0"/>
                <a:cs typeface="Times New Roman" pitchFamily="18" charset="0"/>
              </a:rPr>
              <a:t>	</a:t>
            </a:r>
            <a:r>
              <a:rPr lang="en-US" sz="2400" dirty="0" smtClean="0">
                <a:latin typeface="Times New Roman" pitchFamily="18" charset="0"/>
                <a:cs typeface="Times New Roman" pitchFamily="18" charset="0"/>
              </a:rPr>
              <a:t>			4) Non Redeemable Pref. Shares</a:t>
            </a:r>
          </a:p>
          <a:p>
            <a:pPr marL="82296" indent="0">
              <a:buNone/>
            </a:pPr>
            <a:r>
              <a:rPr lang="en-US" sz="2400" dirty="0">
                <a:latin typeface="Times New Roman" pitchFamily="18" charset="0"/>
                <a:cs typeface="Times New Roman" pitchFamily="18" charset="0"/>
              </a:rPr>
              <a:t>	</a:t>
            </a:r>
            <a:r>
              <a:rPr lang="en-US" sz="2400" dirty="0" smtClean="0">
                <a:latin typeface="Times New Roman" pitchFamily="18" charset="0"/>
                <a:cs typeface="Times New Roman" pitchFamily="18" charset="0"/>
              </a:rPr>
              <a:t>			5) Convertible Pref. Shares</a:t>
            </a:r>
          </a:p>
          <a:p>
            <a:pPr marL="82296" indent="0">
              <a:buNone/>
            </a:pPr>
            <a:r>
              <a:rPr lang="en-US" sz="2400" dirty="0">
                <a:latin typeface="Times New Roman" pitchFamily="18" charset="0"/>
                <a:cs typeface="Times New Roman" pitchFamily="18" charset="0"/>
              </a:rPr>
              <a:t>	</a:t>
            </a:r>
            <a:r>
              <a:rPr lang="en-US" sz="2400" dirty="0" smtClean="0">
                <a:latin typeface="Times New Roman" pitchFamily="18" charset="0"/>
                <a:cs typeface="Times New Roman" pitchFamily="18" charset="0"/>
              </a:rPr>
              <a:t>			6) Non Convertible Pref. Shares</a:t>
            </a:r>
          </a:p>
          <a:p>
            <a:pPr marL="82296" indent="0">
              <a:buNone/>
            </a:pPr>
            <a:r>
              <a:rPr lang="en-US" sz="2400" dirty="0">
                <a:latin typeface="Times New Roman" pitchFamily="18" charset="0"/>
                <a:cs typeface="Times New Roman" pitchFamily="18" charset="0"/>
              </a:rPr>
              <a:t>	</a:t>
            </a:r>
            <a:r>
              <a:rPr lang="en-US" sz="2400" dirty="0" smtClean="0">
                <a:latin typeface="Times New Roman" pitchFamily="18" charset="0"/>
                <a:cs typeface="Times New Roman" pitchFamily="18" charset="0"/>
              </a:rPr>
              <a:t>			7) Participating Pref. Shares</a:t>
            </a:r>
          </a:p>
          <a:p>
            <a:pPr marL="82296" indent="0">
              <a:buNone/>
            </a:pPr>
            <a:r>
              <a:rPr lang="en-US" sz="2400" dirty="0">
                <a:latin typeface="Times New Roman" pitchFamily="18" charset="0"/>
                <a:cs typeface="Times New Roman" pitchFamily="18" charset="0"/>
              </a:rPr>
              <a:t>	</a:t>
            </a:r>
            <a:r>
              <a:rPr lang="en-US" sz="2400" dirty="0" smtClean="0">
                <a:latin typeface="Times New Roman" pitchFamily="18" charset="0"/>
                <a:cs typeface="Times New Roman" pitchFamily="18" charset="0"/>
              </a:rPr>
              <a:t>			8) Non Participating Pref. Shares </a:t>
            </a:r>
          </a:p>
        </p:txBody>
      </p:sp>
      <p:cxnSp>
        <p:nvCxnSpPr>
          <p:cNvPr id="5" name="Straight Connector 4"/>
          <p:cNvCxnSpPr/>
          <p:nvPr/>
        </p:nvCxnSpPr>
        <p:spPr>
          <a:xfrm>
            <a:off x="2411760" y="2132856"/>
            <a:ext cx="525658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a:off x="2411760" y="2132856"/>
            <a:ext cx="0" cy="5040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a:off x="7668344" y="2132856"/>
            <a:ext cx="0" cy="57606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722817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Times New Roman" pitchFamily="18" charset="0"/>
                <a:cs typeface="Times New Roman" pitchFamily="18" charset="0"/>
              </a:rPr>
              <a:t>A) Equity Shares or Ordinary Shares</a:t>
            </a:r>
            <a:endParaRPr lang="en-IN"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marL="82296" indent="0">
              <a:buNone/>
            </a:pPr>
            <a:r>
              <a:rPr lang="en-US" dirty="0" smtClean="0">
                <a:latin typeface="Times New Roman" pitchFamily="18" charset="0"/>
                <a:cs typeface="Times New Roman" pitchFamily="18" charset="0"/>
              </a:rPr>
              <a:t>Equity Shares are those shares which are not preference shares. It means that they do not enjoy any preferential rights in the matter of payment of dividend or repayment of capital</a:t>
            </a:r>
            <a:endParaRPr lang="en-IN" dirty="0">
              <a:latin typeface="Times New Roman" pitchFamily="18" charset="0"/>
              <a:cs typeface="Times New Roman" pitchFamily="18" charset="0"/>
            </a:endParaRPr>
          </a:p>
        </p:txBody>
      </p:sp>
    </p:spTree>
    <p:extLst>
      <p:ext uri="{BB962C8B-B14F-4D97-AF65-F5344CB8AC3E}">
        <p14:creationId xmlns:p14="http://schemas.microsoft.com/office/powerpoint/2010/main" val="29226342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B) Preference Shares</a:t>
            </a:r>
            <a:endParaRPr lang="en-IN"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marL="82296" indent="0">
              <a:buNone/>
            </a:pPr>
            <a:r>
              <a:rPr lang="en-US" dirty="0" smtClean="0">
                <a:latin typeface="Times New Roman" pitchFamily="18" charset="0"/>
                <a:cs typeface="Times New Roman" pitchFamily="18" charset="0"/>
              </a:rPr>
              <a:t>According to section 85 of the Company Act 1956 person holding preference shares called preference shareholders. The holder of these shares enjoy a preferential rights as requires the payment of dividend and the repayment of capital in the event of winding up. The rate of profit or dividend is fixed but it is paid before the profit distributed on equity shares.</a:t>
            </a:r>
            <a:endParaRPr lang="en-IN" dirty="0">
              <a:latin typeface="Times New Roman" pitchFamily="18" charset="0"/>
              <a:cs typeface="Times New Roman" pitchFamily="18" charset="0"/>
            </a:endParaRPr>
          </a:p>
        </p:txBody>
      </p:sp>
    </p:spTree>
    <p:extLst>
      <p:ext uri="{BB962C8B-B14F-4D97-AF65-F5344CB8AC3E}">
        <p14:creationId xmlns:p14="http://schemas.microsoft.com/office/powerpoint/2010/main" val="29805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a) Cumulative Preference Shares</a:t>
            </a:r>
            <a:endParaRPr lang="en-IN"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marL="82296" indent="0">
              <a:buNone/>
            </a:pPr>
            <a:r>
              <a:rPr lang="en-US" dirty="0" smtClean="0">
                <a:latin typeface="Times New Roman" pitchFamily="18" charset="0"/>
                <a:cs typeface="Times New Roman" pitchFamily="18" charset="0"/>
              </a:rPr>
              <a:t>The holder of these shares are entitled to a fixed dividend each year. But the amount of the dividend not paid in any year stand as arrears and is payable out of the profit of subsequent years.</a:t>
            </a:r>
            <a:endParaRPr lang="en-IN" dirty="0">
              <a:latin typeface="Times New Roman" pitchFamily="18" charset="0"/>
              <a:cs typeface="Times New Roman" pitchFamily="18" charset="0"/>
            </a:endParaRPr>
          </a:p>
        </p:txBody>
      </p:sp>
    </p:spTree>
    <p:extLst>
      <p:ext uri="{BB962C8B-B14F-4D97-AF65-F5344CB8AC3E}">
        <p14:creationId xmlns:p14="http://schemas.microsoft.com/office/powerpoint/2010/main" val="39452794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5616" y="274638"/>
            <a:ext cx="7818072" cy="1143000"/>
          </a:xfrm>
        </p:spPr>
        <p:txBody>
          <a:bodyPr>
            <a:normAutofit fontScale="90000"/>
          </a:bodyPr>
          <a:lstStyle/>
          <a:p>
            <a:r>
              <a:rPr lang="en-US" dirty="0" smtClean="0">
                <a:latin typeface="Times New Roman" pitchFamily="18" charset="0"/>
                <a:cs typeface="Times New Roman" pitchFamily="18" charset="0"/>
              </a:rPr>
              <a:t>b) Non Cumulative Preference Shares</a:t>
            </a:r>
            <a:endParaRPr lang="en-IN"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marL="82296" indent="0">
              <a:buNone/>
            </a:pPr>
            <a:r>
              <a:rPr lang="en-US" dirty="0" smtClean="0">
                <a:latin typeface="Times New Roman" pitchFamily="18" charset="0"/>
                <a:cs typeface="Times New Roman" pitchFamily="18" charset="0"/>
              </a:rPr>
              <a:t>The holder of these shares have preferential right for a fixed dividend out of the profit before the same are distributed to other classes of shares, but such dividend is payable only out of the profit of each particular year. Thus each year it lapses and cannot be claimed out of the future is profit.</a:t>
            </a:r>
            <a:endParaRPr lang="en-IN" dirty="0">
              <a:latin typeface="Times New Roman" pitchFamily="18" charset="0"/>
              <a:cs typeface="Times New Roman" pitchFamily="18" charset="0"/>
            </a:endParaRPr>
          </a:p>
        </p:txBody>
      </p:sp>
    </p:spTree>
    <p:extLst>
      <p:ext uri="{BB962C8B-B14F-4D97-AF65-F5344CB8AC3E}">
        <p14:creationId xmlns:p14="http://schemas.microsoft.com/office/powerpoint/2010/main" val="6396523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115</TotalTime>
  <Words>716</Words>
  <Application>Microsoft Office PowerPoint</Application>
  <PresentationFormat>On-screen Show (4:3)</PresentationFormat>
  <Paragraphs>73</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Solstice</vt:lpstr>
      <vt:lpstr>Ahmednagar Jilha Maratha Vidya Prasarak Samaj’s Shri Dhokeshwar College, Takali Dhokeshwar   Department of Commerce Business Mathematics and Statistics –I F.Y.B.Com, Sem-I (CBCS Pattern)</vt:lpstr>
      <vt:lpstr>Chapter-2 Shares and Mutual Funds</vt:lpstr>
      <vt:lpstr>Shares</vt:lpstr>
      <vt:lpstr>Share Capital</vt:lpstr>
      <vt:lpstr>Kinds of Shares</vt:lpstr>
      <vt:lpstr>A) Equity Shares or Ordinary Shares</vt:lpstr>
      <vt:lpstr>B) Preference Shares</vt:lpstr>
      <vt:lpstr>a) Cumulative Preference Shares</vt:lpstr>
      <vt:lpstr>b) Non Cumulative Preference Shares</vt:lpstr>
      <vt:lpstr>Dividend </vt:lpstr>
      <vt:lpstr>Debentures</vt:lpstr>
      <vt:lpstr>Bonus Shares</vt:lpstr>
      <vt:lpstr>Face Value or Nominal Value of Shares &amp; Market Value or Cash Value</vt:lpstr>
      <vt:lpstr>Stock Exchange</vt:lpstr>
      <vt:lpstr>1) Bombay Stock Exchange(BSE)</vt:lpstr>
      <vt:lpstr>2) National Stock Exchange(NSE)</vt:lpstr>
      <vt:lpstr>Examples</vt:lpstr>
      <vt:lpstr>Thank you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Ahmednagar Jilha Maratha Vidya Prasarak Samaj’s Shri Dhokeshwar College, Takali Dhokeshwar   Department of Commerce</dc:title>
  <dc:creator>user</dc:creator>
  <cp:lastModifiedBy>anjalipandule@gmail.com</cp:lastModifiedBy>
  <cp:revision>12</cp:revision>
  <dcterms:created xsi:type="dcterms:W3CDTF">2020-09-13T06:26:59Z</dcterms:created>
  <dcterms:modified xsi:type="dcterms:W3CDTF">2020-11-24T08:40:34Z</dcterms:modified>
</cp:coreProperties>
</file>